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7"/>
  </p:notesMasterIdLst>
  <p:sldIdLst>
    <p:sldId id="256" r:id="rId3"/>
    <p:sldId id="312" r:id="rId4"/>
    <p:sldId id="313" r:id="rId5"/>
    <p:sldId id="314" r:id="rId6"/>
    <p:sldId id="315" r:id="rId7"/>
    <p:sldId id="258" r:id="rId8"/>
    <p:sldId id="316" r:id="rId9"/>
    <p:sldId id="319" r:id="rId10"/>
    <p:sldId id="260" r:id="rId11"/>
    <p:sldId id="262" r:id="rId12"/>
    <p:sldId id="332" r:id="rId13"/>
    <p:sldId id="333" r:id="rId14"/>
    <p:sldId id="334" r:id="rId15"/>
    <p:sldId id="335" r:id="rId16"/>
    <p:sldId id="336" r:id="rId17"/>
    <p:sldId id="337" r:id="rId18"/>
    <p:sldId id="268" r:id="rId19"/>
    <p:sldId id="271" r:id="rId20"/>
    <p:sldId id="272" r:id="rId21"/>
    <p:sldId id="352" r:id="rId22"/>
    <p:sldId id="346" r:id="rId23"/>
    <p:sldId id="347" r:id="rId24"/>
    <p:sldId id="324" r:id="rId25"/>
    <p:sldId id="322" r:id="rId26"/>
    <p:sldId id="353" r:id="rId27"/>
    <p:sldId id="354" r:id="rId28"/>
    <p:sldId id="355" r:id="rId29"/>
    <p:sldId id="356" r:id="rId30"/>
    <p:sldId id="358" r:id="rId31"/>
    <p:sldId id="359" r:id="rId32"/>
    <p:sldId id="310" r:id="rId33"/>
    <p:sldId id="349" r:id="rId34"/>
    <p:sldId id="350" r:id="rId35"/>
    <p:sldId id="35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7E8"/>
    <a:srgbClr val="D5C9E9"/>
    <a:srgbClr val="FF9966"/>
    <a:srgbClr val="9999FF"/>
    <a:srgbClr val="0000FF"/>
    <a:srgbClr val="518CD7"/>
    <a:srgbClr val="5A6C35"/>
    <a:srgbClr val="94AC60"/>
    <a:srgbClr val="66FF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2901" autoAdjust="0"/>
  </p:normalViewPr>
  <p:slideViewPr>
    <p:cSldViewPr snapToGrid="0">
      <p:cViewPr varScale="1">
        <p:scale>
          <a:sx n="96" d="100"/>
          <a:sy n="96" d="100"/>
        </p:scale>
        <p:origin x="1362" y="78"/>
      </p:cViewPr>
      <p:guideLst/>
    </p:cSldViewPr>
  </p:slideViewPr>
  <p:outlineViewPr>
    <p:cViewPr>
      <p:scale>
        <a:sx n="33" d="100"/>
        <a:sy n="33" d="100"/>
      </p:scale>
      <p:origin x="0" y="-4956"/>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04DD7-7BA3-4486-88FF-5E53FE570799}" type="datetimeFigureOut">
              <a:rPr lang="en-US" smtClean="0"/>
              <a:t>5/4/2017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AEFDC-8B68-40CA-A864-19322A48FF70}" type="slidenum">
              <a:rPr lang="en-US" smtClean="0"/>
              <a:t>‹#›</a:t>
            </a:fld>
            <a:endParaRPr lang="en-US"/>
          </a:p>
        </p:txBody>
      </p:sp>
    </p:spTree>
    <p:extLst>
      <p:ext uri="{BB962C8B-B14F-4D97-AF65-F5344CB8AC3E}">
        <p14:creationId xmlns:p14="http://schemas.microsoft.com/office/powerpoint/2010/main" val="127241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9AEFDC-8B68-40CA-A864-19322A48FF70}" type="slidenum">
              <a:rPr lang="en-US" smtClean="0"/>
              <a:t>1</a:t>
            </a:fld>
            <a:endParaRPr lang="en-US"/>
          </a:p>
        </p:txBody>
      </p:sp>
    </p:spTree>
    <p:extLst>
      <p:ext uri="{BB962C8B-B14F-4D97-AF65-F5344CB8AC3E}">
        <p14:creationId xmlns:p14="http://schemas.microsoft.com/office/powerpoint/2010/main" val="195092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EFDC-8B68-40CA-A864-19322A48FF70}" type="slidenum">
              <a:rPr lang="en-US" smtClean="0"/>
              <a:t>8</a:t>
            </a:fld>
            <a:endParaRPr lang="en-US"/>
          </a:p>
        </p:txBody>
      </p:sp>
    </p:spTree>
    <p:extLst>
      <p:ext uri="{BB962C8B-B14F-4D97-AF65-F5344CB8AC3E}">
        <p14:creationId xmlns:p14="http://schemas.microsoft.com/office/powerpoint/2010/main" val="37059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We introduce a bi-level attack optimization problem </a:t>
            </a:r>
            <a:r>
              <a:rPr lang="en-US" sz="1200" b="0" i="0" u="none" strike="noStrike" kern="1200" baseline="0" dirty="0" smtClean="0">
                <a:solidFill>
                  <a:schemeClr val="tx1"/>
                </a:solidFill>
                <a:latin typeface="+mn-lt"/>
                <a:ea typeface="+mn-ea"/>
                <a:cs typeface="+mn-cs"/>
              </a:rPr>
              <a:t>to determine the worst-case FDI attacks that can maximize the power flow on a target line. In the first level, the attack vector is chosen subject to the limited attack resources and load shifts (point the corresponding equation).</a:t>
            </a:r>
          </a:p>
          <a:p>
            <a:r>
              <a:rPr lang="en-US" sz="1200" b="0" i="0" u="none" strike="noStrike" kern="1200" baseline="0" dirty="0" smtClean="0">
                <a:solidFill>
                  <a:schemeClr val="tx1"/>
                </a:solidFill>
                <a:latin typeface="+mn-lt"/>
                <a:ea typeface="+mn-ea"/>
                <a:cs typeface="+mn-cs"/>
              </a:rPr>
              <a:t>In the second level, the system response to the attack determined in the first level is modeled via DC OPF (objective to minimize the total cost, subject to power balance constraints, thermal limit constraints, and generation limit constraints).</a:t>
            </a:r>
          </a:p>
          <a:p>
            <a:endParaRPr lang="en-US" dirty="0"/>
          </a:p>
        </p:txBody>
      </p:sp>
      <p:sp>
        <p:nvSpPr>
          <p:cNvPr id="4" name="Slide Number Placeholder 3"/>
          <p:cNvSpPr>
            <a:spLocks noGrp="1"/>
          </p:cNvSpPr>
          <p:nvPr>
            <p:ph type="sldNum" sz="quarter" idx="10"/>
          </p:nvPr>
        </p:nvSpPr>
        <p:spPr/>
        <p:txBody>
          <a:bodyPr/>
          <a:lstStyle/>
          <a:p>
            <a:fld id="{099AEFDC-8B68-40CA-A864-19322A48FF70}" type="slidenum">
              <a:rPr lang="en-US" smtClean="0"/>
              <a:t>17</a:t>
            </a:fld>
            <a:endParaRPr lang="en-US"/>
          </a:p>
        </p:txBody>
      </p:sp>
    </p:spTree>
    <p:extLst>
      <p:ext uri="{BB962C8B-B14F-4D97-AF65-F5344CB8AC3E}">
        <p14:creationId xmlns:p14="http://schemas.microsoft.com/office/powerpoint/2010/main" val="3068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EFDC-8B68-40CA-A864-19322A48FF70}" type="slidenum">
              <a:rPr lang="en-US" smtClean="0"/>
              <a:t>23</a:t>
            </a:fld>
            <a:endParaRPr lang="en-US"/>
          </a:p>
        </p:txBody>
      </p:sp>
    </p:spTree>
    <p:extLst>
      <p:ext uri="{BB962C8B-B14F-4D97-AF65-F5344CB8AC3E}">
        <p14:creationId xmlns:p14="http://schemas.microsoft.com/office/powerpoint/2010/main" val="201765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EFDC-8B68-40CA-A864-19322A48FF70}" type="slidenum">
              <a:rPr lang="en-US" smtClean="0"/>
              <a:t>27</a:t>
            </a:fld>
            <a:endParaRPr lang="en-US"/>
          </a:p>
        </p:txBody>
      </p:sp>
    </p:spTree>
    <p:extLst>
      <p:ext uri="{BB962C8B-B14F-4D97-AF65-F5344CB8AC3E}">
        <p14:creationId xmlns:p14="http://schemas.microsoft.com/office/powerpoint/2010/main" val="38642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CS </a:t>
                </a:r>
                <a:r>
                  <a:rPr lang="en-US" dirty="0" err="1"/>
                  <a:t>i</a:t>
                </a:r>
                <a:r>
                  <a:rPr lang="en-US" dirty="0"/>
                  <a:t> has inelastic net demand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Sub>
                  </m:oMath>
                </a14:m>
                <a:endParaRPr lang="en-US" dirty="0" smtClean="0"/>
              </a:p>
              <a:p>
                <a:pPr marL="285750" indent="-285750">
                  <a:buFont typeface="Arial" panose="020B0604020202020204" pitchFamily="34" charset="0"/>
                  <a:buChar char="•"/>
                </a:pPr>
                <a:r>
                  <a:rPr lang="en-US" dirty="0"/>
                  <a:t>Without incentive, the privacy preserving mechanism </a:t>
                </a:r>
                <a:r>
                  <a:rPr lang="en-US" dirty="0" smtClean="0"/>
                  <a:t>determines consumption </a:t>
                </a:r>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0</m:t>
                        </m:r>
                      </m:sup>
                    </m:sSubSup>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𝑖</m:t>
                        </m:r>
                      </m:sub>
                    </m:sSub>
                  </m:oMath>
                </a14:m>
                <a:endParaRPr lang="en-US" dirty="0" smtClean="0"/>
              </a:p>
              <a:p>
                <a:pPr marL="285750" indent="-285750">
                  <a:buFont typeface="Arial" panose="020B0604020202020204" pitchFamily="34" charset="0"/>
                  <a:buChar char="•"/>
                </a:pPr>
                <a:r>
                  <a:rPr lang="en-US" dirty="0" smtClean="0"/>
                  <a:t>However, this consumption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0</m:t>
                        </m:r>
                      </m:sup>
                    </m:sSub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Sub>
                  </m:oMath>
                </a14:m>
                <a:r>
                  <a:rPr lang="en-US" dirty="0" smtClean="0"/>
                  <a:t> may not be sufficient for the EP</a:t>
                </a:r>
              </a:p>
              <a:p>
                <a:pPr marL="285750" lvl="1" indent="-285750">
                  <a:buFont typeface="Arial" panose="020B0604020202020204" pitchFamily="34" charset="0"/>
                  <a:buChar char="•"/>
                </a:pPr>
                <a:r>
                  <a:rPr lang="en-US" dirty="0" smtClean="0"/>
                  <a:t>EP </a:t>
                </a:r>
                <a:r>
                  <a:rPr lang="en-US" dirty="0"/>
                  <a:t>may </a:t>
                </a:r>
                <a:r>
                  <a:rPr lang="en-US" dirty="0" smtClean="0"/>
                  <a:t>offer incentive price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smtClean="0"/>
                  <a:t>($/KW) to </a:t>
                </a:r>
                <a:r>
                  <a:rPr lang="en-US" dirty="0"/>
                  <a:t>encourage consumption from the </a:t>
                </a:r>
                <a:r>
                  <a:rPr lang="en-US" dirty="0" smtClean="0"/>
                  <a:t>grid</a:t>
                </a:r>
                <a:endParaRPr lang="en-US" dirty="0"/>
              </a:p>
              <a:p>
                <a:endParaRPr lang="en-US" dirty="0"/>
              </a:p>
            </p:txBody>
          </p:sp>
        </mc:Choice>
        <mc:Fallback xmlns="">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CS </a:t>
                </a:r>
                <a:r>
                  <a:rPr lang="en-US" dirty="0" err="1"/>
                  <a:t>i</a:t>
                </a:r>
                <a:r>
                  <a:rPr lang="en-US" dirty="0"/>
                  <a:t> has inelastic net demand </a:t>
                </a:r>
                <a:r>
                  <a:rPr lang="en-US" i="0">
                    <a:latin typeface="Cambria Math" panose="02040503050406030204" pitchFamily="18" charset="0"/>
                    <a:ea typeface="Cambria Math" panose="02040503050406030204" pitchFamily="18" charset="0"/>
                  </a:rPr>
                  <a:t>𝐷_𝑖</a:t>
                </a:r>
                <a:endParaRPr lang="en-US" dirty="0" smtClean="0"/>
              </a:p>
              <a:p>
                <a:pPr marL="285750" indent="-285750">
                  <a:buFont typeface="Arial" panose="020B0604020202020204" pitchFamily="34" charset="0"/>
                  <a:buChar char="•"/>
                </a:pPr>
                <a:r>
                  <a:rPr lang="en-US" dirty="0"/>
                  <a:t>Without incentive, the privacy preserving mechanism </a:t>
                </a:r>
                <a:r>
                  <a:rPr lang="en-US" dirty="0" smtClean="0"/>
                  <a:t>determines consumption </a:t>
                </a:r>
                <a:r>
                  <a:rPr lang="en-US" i="0">
                    <a:latin typeface="Cambria Math" panose="02040503050406030204" pitchFamily="18" charset="0"/>
                    <a:ea typeface="Cambria Math" panose="02040503050406030204" pitchFamily="18" charset="0"/>
                  </a:rPr>
                  <a:t>𝛼</a:t>
                </a:r>
                <a:r>
                  <a:rPr lang="en-US" i="0" smtClean="0">
                    <a:latin typeface="Cambria Math" panose="02040503050406030204" pitchFamily="18" charset="0"/>
                    <a:ea typeface="Cambria Math" panose="02040503050406030204" pitchFamily="18" charset="0"/>
                  </a:rPr>
                  <a:t>_</a:t>
                </a:r>
                <a:r>
                  <a:rPr lang="en-US" b="0" i="0" smtClean="0">
                    <a:latin typeface="Cambria Math" panose="02040503050406030204" pitchFamily="18" charset="0"/>
                    <a:ea typeface="Cambria Math" panose="02040503050406030204" pitchFamily="18" charset="0"/>
                  </a:rPr>
                  <a:t>𝑖^0 </a:t>
                </a:r>
                <a:r>
                  <a:rPr lang="en-US" i="0">
                    <a:latin typeface="Cambria Math" panose="02040503050406030204" pitchFamily="18" charset="0"/>
                    <a:ea typeface="Cambria Math" panose="02040503050406030204" pitchFamily="18" charset="0"/>
                  </a:rPr>
                  <a:t>𝐷</a:t>
                </a:r>
                <a:r>
                  <a:rPr lang="en-US" b="0" i="0" smtClean="0">
                    <a:latin typeface="Cambria Math" panose="02040503050406030204" pitchFamily="18" charset="0"/>
                    <a:ea typeface="Cambria Math" panose="02040503050406030204" pitchFamily="18" charset="0"/>
                  </a:rPr>
                  <a:t>_𝑖</a:t>
                </a:r>
                <a:endParaRPr lang="en-US" dirty="0" smtClean="0"/>
              </a:p>
              <a:p>
                <a:pPr marL="285750" indent="-285750">
                  <a:buFont typeface="Arial" panose="020B0604020202020204" pitchFamily="34" charset="0"/>
                  <a:buChar char="•"/>
                </a:pPr>
                <a:r>
                  <a:rPr lang="en-US" dirty="0" smtClean="0"/>
                  <a:t>However, this consumption </a:t>
                </a:r>
                <a:r>
                  <a:rPr lang="en-US" i="0">
                    <a:latin typeface="Cambria Math" panose="02040503050406030204" pitchFamily="18" charset="0"/>
                    <a:ea typeface="Cambria Math" panose="02040503050406030204" pitchFamily="18" charset="0"/>
                  </a:rPr>
                  <a:t>𝛼_𝑖^0 𝐷_𝑖</a:t>
                </a:r>
                <a:r>
                  <a:rPr lang="en-US" dirty="0" smtClean="0"/>
                  <a:t> may not be sufficient for the EP</a:t>
                </a:r>
              </a:p>
              <a:p>
                <a:pPr marL="285750" lvl="1" indent="-285750">
                  <a:buFont typeface="Arial" panose="020B0604020202020204" pitchFamily="34" charset="0"/>
                  <a:buChar char="•"/>
                </a:pPr>
                <a:r>
                  <a:rPr lang="en-US" dirty="0" smtClean="0"/>
                  <a:t>EP </a:t>
                </a:r>
                <a:r>
                  <a:rPr lang="en-US" dirty="0"/>
                  <a:t>may </a:t>
                </a:r>
                <a:r>
                  <a:rPr lang="en-US" dirty="0" smtClean="0"/>
                  <a:t>offer incentive price </a:t>
                </a:r>
                <a:r>
                  <a:rPr lang="en-US" i="0">
                    <a:latin typeface="Cambria Math" panose="02040503050406030204" pitchFamily="18" charset="0"/>
                    <a:ea typeface="Cambria Math" panose="02040503050406030204" pitchFamily="18" charset="0"/>
                  </a:rPr>
                  <a:t>𝛽</a:t>
                </a:r>
                <a:r>
                  <a:rPr lang="en-US" dirty="0" smtClean="0"/>
                  <a:t>($/KW) to </a:t>
                </a:r>
                <a:r>
                  <a:rPr lang="en-US" dirty="0"/>
                  <a:t>encourage consumption from the </a:t>
                </a:r>
                <a:r>
                  <a:rPr lang="en-US" dirty="0" smtClean="0"/>
                  <a:t>grid</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099AEFDC-8B68-40CA-A864-19322A48FF70}" type="slidenum">
              <a:rPr lang="en-US" smtClean="0"/>
              <a:t>28</a:t>
            </a:fld>
            <a:endParaRPr lang="en-US"/>
          </a:p>
        </p:txBody>
      </p:sp>
    </p:spTree>
    <p:extLst>
      <p:ext uri="{BB962C8B-B14F-4D97-AF65-F5344CB8AC3E}">
        <p14:creationId xmlns:p14="http://schemas.microsoft.com/office/powerpoint/2010/main" val="89112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Quadratic loss functions: high penalty for energy imbalance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EPs</a:t>
            </a:r>
            <a:r>
              <a:rPr lang="en-US" baseline="0" dirty="0" smtClean="0"/>
              <a:t> can still continue to incentivize because the penalty for having energy imbalance in the grid is high </a:t>
            </a:r>
            <a:endParaRPr lang="en-US" dirty="0" smtClean="0"/>
          </a:p>
          <a:p>
            <a:endParaRPr lang="en-US" dirty="0"/>
          </a:p>
        </p:txBody>
      </p:sp>
      <p:sp>
        <p:nvSpPr>
          <p:cNvPr id="4" name="Slide Number Placeholder 3"/>
          <p:cNvSpPr>
            <a:spLocks noGrp="1"/>
          </p:cNvSpPr>
          <p:nvPr>
            <p:ph type="sldNum" sz="quarter" idx="10"/>
          </p:nvPr>
        </p:nvSpPr>
        <p:spPr/>
        <p:txBody>
          <a:bodyPr/>
          <a:lstStyle/>
          <a:p>
            <a:fld id="{099AEFDC-8B68-40CA-A864-19322A48FF70}" type="slidenum">
              <a:rPr lang="en-US" smtClean="0"/>
              <a:t>29</a:t>
            </a:fld>
            <a:endParaRPr lang="en-US"/>
          </a:p>
        </p:txBody>
      </p:sp>
    </p:spTree>
    <p:extLst>
      <p:ext uri="{BB962C8B-B14F-4D97-AF65-F5344CB8AC3E}">
        <p14:creationId xmlns:p14="http://schemas.microsoft.com/office/powerpoint/2010/main" val="288164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AEFDC-8B68-40CA-A864-19322A48FF70}" type="slidenum">
              <a:rPr lang="en-US" smtClean="0"/>
              <a:t>31</a:t>
            </a:fld>
            <a:endParaRPr lang="en-US"/>
          </a:p>
        </p:txBody>
      </p:sp>
    </p:spTree>
    <p:extLst>
      <p:ext uri="{BB962C8B-B14F-4D97-AF65-F5344CB8AC3E}">
        <p14:creationId xmlns:p14="http://schemas.microsoft.com/office/powerpoint/2010/main" val="142860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200" b="1"/>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CCC441-8A62-4819-9211-FDFB34FE9B19}" type="datetime1">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411B88-3B50-485F-BBE3-89B5FEA236E4}" type="slidenum">
              <a:rPr lang="en-US" smtClean="0"/>
              <a:t>‹#›</a:t>
            </a:fld>
            <a:endParaRPr lang="en-US" dirty="0"/>
          </a:p>
        </p:txBody>
      </p:sp>
    </p:spTree>
    <p:extLst>
      <p:ext uri="{BB962C8B-B14F-4D97-AF65-F5344CB8AC3E}">
        <p14:creationId xmlns:p14="http://schemas.microsoft.com/office/powerpoint/2010/main" val="87890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41B31-00C6-4EBE-84DB-118C09AC1A8F}" type="datetime1">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10753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70F3-78A0-4368-BD7D-3955E1239A12}" type="datetime1">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27756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3200" b="1"/>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25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9517"/>
          </a:xfrm>
        </p:spPr>
        <p:txBody>
          <a:bodyPr/>
          <a:lstStyle/>
          <a:p>
            <a:r>
              <a:rPr lang="en-US"/>
              <a:t>Click to edit Master title style</a:t>
            </a:r>
          </a:p>
        </p:txBody>
      </p:sp>
      <p:sp>
        <p:nvSpPr>
          <p:cNvPr id="3" name="Content Placeholder 2"/>
          <p:cNvSpPr>
            <a:spLocks noGrp="1"/>
          </p:cNvSpPr>
          <p:nvPr>
            <p:ph idx="1"/>
          </p:nvPr>
        </p:nvSpPr>
        <p:spPr>
          <a:xfrm>
            <a:off x="628650" y="1572533"/>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1230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9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12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6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88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979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69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320048-B0DC-4D61-844E-67C4A2F06BCF}" type="datetime1">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18951813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853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4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61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FF2EA-E516-4C04-82ED-22FDEA7C445C}" type="datetime1">
              <a:rPr lang="en-US" smtClean="0"/>
              <a:t>5/4/2017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285397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6C2DE5-17D4-4F98-8B09-7F19C2384C3C}" type="datetime1">
              <a:rPr lang="en-US" smtClean="0"/>
              <a:t>5/4/2017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243072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DA771-369D-4D2D-BD29-0703E40936B8}" type="datetime1">
              <a:rPr lang="en-US" smtClean="0"/>
              <a:t>5/4/2017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166422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3F135-D7D8-43B4-B0DA-CEC0CF5FE792}" type="datetime1">
              <a:rPr lang="en-US" smtClean="0"/>
              <a:t>5/4/2017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21000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2BC8C-E3AF-4970-BF94-5E9C8B309912}" type="datetime1">
              <a:rPr lang="en-US" smtClean="0"/>
              <a:t>5/4/2017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386475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72767-B195-41AC-A411-630945055A14}" type="datetime1">
              <a:rPr lang="en-US" smtClean="0"/>
              <a:t>5/4/2017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105368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9F581-8BC3-4356-B52F-688CC92932AF}" type="datetime1">
              <a:rPr lang="en-US" smtClean="0"/>
              <a:t>5/4/2017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411B88-3B50-485F-BBE3-89B5FEA236E4}" type="slidenum">
              <a:rPr lang="en-US" smtClean="0"/>
              <a:t>‹#›</a:t>
            </a:fld>
            <a:endParaRPr lang="en-US"/>
          </a:p>
        </p:txBody>
      </p:sp>
    </p:spTree>
    <p:extLst>
      <p:ext uri="{BB962C8B-B14F-4D97-AF65-F5344CB8AC3E}">
        <p14:creationId xmlns:p14="http://schemas.microsoft.com/office/powerpoint/2010/main" val="299773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5279" y="6349093"/>
            <a:ext cx="265339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3B0B13ED-1ADF-447D-B07B-50ADE302B197}" type="datetime1">
              <a:rPr lang="en-US" smtClean="0"/>
              <a:t>5/4/2017</a:t>
            </a:fld>
            <a:endParaRPr lang="en-US"/>
          </a:p>
        </p:txBody>
      </p:sp>
      <p:sp>
        <p:nvSpPr>
          <p:cNvPr id="6" name="Slide Number Placeholder 5"/>
          <p:cNvSpPr>
            <a:spLocks noGrp="1"/>
          </p:cNvSpPr>
          <p:nvPr>
            <p:ph type="sldNum" sz="quarter" idx="4"/>
          </p:nvPr>
        </p:nvSpPr>
        <p:spPr>
          <a:xfrm>
            <a:off x="628650" y="6324600"/>
            <a:ext cx="4898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411B88-3B50-485F-BBE3-89B5FEA236E4}" type="slidenum">
              <a:rPr lang="en-US" smtClean="0"/>
              <a:t>‹#›</a:t>
            </a:fld>
            <a:endParaRPr lang="en-US"/>
          </a:p>
        </p:txBody>
      </p:sp>
      <p:sp>
        <p:nvSpPr>
          <p:cNvPr id="7" name="Rectangle 6"/>
          <p:cNvSpPr/>
          <p:nvPr/>
        </p:nvSpPr>
        <p:spPr>
          <a:xfrm>
            <a:off x="0" y="0"/>
            <a:ext cx="9144000" cy="365126"/>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0" y="365126"/>
            <a:ext cx="312964" cy="6492874"/>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0" y="356962"/>
            <a:ext cx="9144000" cy="59417"/>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4087" y="6176963"/>
            <a:ext cx="2454728" cy="637737"/>
          </a:xfrm>
          <a:prstGeom prst="rect">
            <a:avLst/>
          </a:prstGeom>
        </p:spPr>
      </p:pic>
      <p:sp>
        <p:nvSpPr>
          <p:cNvPr id="5" name="Rectangle 4"/>
          <p:cNvSpPr/>
          <p:nvPr userDrawn="1"/>
        </p:nvSpPr>
        <p:spPr>
          <a:xfrm>
            <a:off x="6564087" y="6213233"/>
            <a:ext cx="2579913" cy="63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626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600" kern="1200">
          <a:solidFill>
            <a:schemeClr val="tx1"/>
          </a:solidFill>
          <a:latin typeface="+mj-lt"/>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45279" y="6349093"/>
            <a:ext cx="265339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28650" y="6324600"/>
            <a:ext cx="48985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p:nvSpPr>
        <p:spPr>
          <a:xfrm>
            <a:off x="0" y="0"/>
            <a:ext cx="9144000" cy="365126"/>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0" y="365126"/>
            <a:ext cx="312964" cy="6492874"/>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0" y="356962"/>
            <a:ext cx="9144000" cy="59417"/>
          </a:xfrm>
          <a:prstGeom prst="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4087" y="6176963"/>
            <a:ext cx="2454728" cy="637737"/>
          </a:xfrm>
          <a:prstGeom prst="rect">
            <a:avLst/>
          </a:prstGeom>
        </p:spPr>
      </p:pic>
    </p:spTree>
    <p:extLst>
      <p:ext uri="{BB962C8B-B14F-4D97-AF65-F5344CB8AC3E}">
        <p14:creationId xmlns:p14="http://schemas.microsoft.com/office/powerpoint/2010/main" val="32769863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9.wmf"/><Relationship Id="rId3" Type="http://schemas.openxmlformats.org/officeDocument/2006/relationships/image" Target="../media/image20.png"/><Relationship Id="rId7" Type="http://schemas.openxmlformats.org/officeDocument/2006/relationships/image" Target="../media/image17.wmf"/><Relationship Id="rId12"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png"/><Relationship Id="rId5" Type="http://schemas.openxmlformats.org/officeDocument/2006/relationships/image" Target="../media/image16.wmf"/><Relationship Id="rId10" Type="http://schemas.openxmlformats.org/officeDocument/2006/relationships/image" Target="../media/image21.png"/><Relationship Id="rId4" Type="http://schemas.openxmlformats.org/officeDocument/2006/relationships/oleObject" Target="../embeddings/oleObject1.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2.png"/><Relationship Id="rId7" Type="http://schemas.openxmlformats.org/officeDocument/2006/relationships/image" Target="../media/image2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3.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5.wmf"/></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7.wmf"/><Relationship Id="rId11" Type="http://schemas.openxmlformats.org/officeDocument/2006/relationships/image" Target="../media/image22.png"/><Relationship Id="rId5" Type="http://schemas.openxmlformats.org/officeDocument/2006/relationships/oleObject" Target="../embeddings/oleObject10.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3.png"/><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47.png"/><Relationship Id="rId10" Type="http://schemas.openxmlformats.org/officeDocument/2006/relationships/image" Target="../media/image44.png"/><Relationship Id="rId9"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nkar.engineering.a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926580"/>
            <a:ext cx="7923424" cy="971602"/>
          </a:xfrm>
        </p:spPr>
        <p:txBody>
          <a:bodyPr>
            <a:noAutofit/>
          </a:bodyPr>
          <a:lstStyle/>
          <a:p>
            <a:r>
              <a:rPr lang="en-US" altLang="en-US" sz="3600" dirty="0" smtClean="0">
                <a:ea typeface="ＭＳ Ｐゴシック" panose="020B0600070205080204" pitchFamily="34" charset="-128"/>
              </a:rPr>
              <a:t>Cyber-Security and Privacy Challenges in the Electrical Power System</a:t>
            </a:r>
            <a:endParaRPr lang="en-US" sz="3600" dirty="0"/>
          </a:p>
        </p:txBody>
      </p:sp>
      <p:sp>
        <p:nvSpPr>
          <p:cNvPr id="3" name="Subtitle 2"/>
          <p:cNvSpPr>
            <a:spLocks noGrp="1"/>
          </p:cNvSpPr>
          <p:nvPr>
            <p:ph type="subTitle" idx="1"/>
          </p:nvPr>
        </p:nvSpPr>
        <p:spPr>
          <a:xfrm>
            <a:off x="1118507" y="4456246"/>
            <a:ext cx="6858000" cy="1655762"/>
          </a:xfrm>
        </p:spPr>
        <p:txBody>
          <a:bodyPr>
            <a:normAutofit/>
          </a:bodyPr>
          <a:lstStyle/>
          <a:p>
            <a:r>
              <a:rPr lang="en-US" sz="2000" dirty="0" err="1" smtClean="0"/>
              <a:t>Lalitha</a:t>
            </a:r>
            <a:r>
              <a:rPr lang="en-US" sz="2000" dirty="0" smtClean="0"/>
              <a:t> </a:t>
            </a:r>
            <a:r>
              <a:rPr lang="en-US" sz="2000" dirty="0" err="1" smtClean="0"/>
              <a:t>Sankar</a:t>
            </a:r>
            <a:endParaRPr lang="en-US" sz="2000" dirty="0" smtClean="0"/>
          </a:p>
          <a:p>
            <a:r>
              <a:rPr lang="en-US" altLang="zh-CN" sz="2000" b="0" dirty="0"/>
              <a:t>School of Electrical, Computer, and Energy Engineering</a:t>
            </a:r>
          </a:p>
          <a:p>
            <a:r>
              <a:rPr lang="en-US" altLang="zh-CN" sz="2000" b="0" dirty="0"/>
              <a:t>Arizona State University</a:t>
            </a:r>
          </a:p>
          <a:p>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664" y="6202342"/>
            <a:ext cx="1353479" cy="564728"/>
          </a:xfrm>
          <a:prstGeom prst="rect">
            <a:avLst/>
          </a:prstGeom>
        </p:spPr>
      </p:pic>
      <p:sp>
        <p:nvSpPr>
          <p:cNvPr id="4" name="Slide Number Placeholder 3"/>
          <p:cNvSpPr>
            <a:spLocks noGrp="1"/>
          </p:cNvSpPr>
          <p:nvPr>
            <p:ph type="sldNum" sz="quarter" idx="12"/>
          </p:nvPr>
        </p:nvSpPr>
        <p:spPr/>
        <p:txBody>
          <a:bodyPr/>
          <a:lstStyle/>
          <a:p>
            <a:fld id="{FF411B88-3B50-485F-BBE3-89B5FEA236E4}" type="slidenum">
              <a:rPr lang="en-US" smtClean="0"/>
              <a:t>1</a:t>
            </a:fld>
            <a:endParaRPr lang="en-US"/>
          </a:p>
        </p:txBody>
      </p:sp>
      <p:sp>
        <p:nvSpPr>
          <p:cNvPr id="13" name="Date Placeholder 12"/>
          <p:cNvSpPr>
            <a:spLocks noGrp="1"/>
          </p:cNvSpPr>
          <p:nvPr>
            <p:ph type="dt" sz="half" idx="10"/>
          </p:nvPr>
        </p:nvSpPr>
        <p:spPr>
          <a:xfrm>
            <a:off x="3322791" y="5893861"/>
            <a:ext cx="2653392" cy="365125"/>
          </a:xfrm>
        </p:spPr>
        <p:txBody>
          <a:bodyPr/>
          <a:lstStyle/>
          <a:p>
            <a:fld id="{CE825A8B-5192-46F7-8EE0-07E006E60C48}" type="datetime4">
              <a:rPr lang="en-US" sz="1800" smtClean="0">
                <a:solidFill>
                  <a:schemeClr val="tx1"/>
                </a:solidFill>
                <a:latin typeface="Times New Roman" panose="02020603050405020304" pitchFamily="18" charset="0"/>
                <a:cs typeface="Times New Roman" panose="02020603050405020304" pitchFamily="18" charset="0"/>
              </a:rPr>
              <a:t>May 4, 2017</a:t>
            </a:fld>
            <a:endParaRPr lang="en-US" sz="1800" dirty="0">
              <a:solidFill>
                <a:schemeClr val="tx1"/>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566325" y="3111677"/>
            <a:ext cx="1412522" cy="1254235"/>
            <a:chOff x="452419" y="2699414"/>
            <a:chExt cx="1412522" cy="1254235"/>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419" y="2699414"/>
              <a:ext cx="1412522" cy="1249132"/>
            </a:xfrm>
            <a:prstGeom prst="rect">
              <a:avLst/>
            </a:prstGeom>
          </p:spPr>
        </p:pic>
        <p:cxnSp>
          <p:nvCxnSpPr>
            <p:cNvPr id="9" name="Straight Connector 8"/>
            <p:cNvCxnSpPr/>
            <p:nvPr/>
          </p:nvCxnSpPr>
          <p:spPr>
            <a:xfrm flipV="1">
              <a:off x="482490" y="3263332"/>
              <a:ext cx="302973" cy="6903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5614" y="3422296"/>
              <a:ext cx="322118" cy="497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522" y="3026715"/>
              <a:ext cx="567632" cy="507881"/>
            </a:xfrm>
            <a:prstGeom prst="rect">
              <a:avLst/>
            </a:prstGeom>
          </p:spPr>
        </p:pic>
      </p:grpSp>
      <p:pic>
        <p:nvPicPr>
          <p:cNvPr id="12" name="Picture 11"/>
          <p:cNvPicPr>
            <a:picLocks noChangeAspect="1"/>
          </p:cNvPicPr>
          <p:nvPr/>
        </p:nvPicPr>
        <p:blipFill rotWithShape="1">
          <a:blip r:embed="rId6"/>
          <a:srcRect r="425" b="3531"/>
          <a:stretch/>
        </p:blipFill>
        <p:spPr>
          <a:xfrm>
            <a:off x="5976183" y="3021423"/>
            <a:ext cx="1488163" cy="1342990"/>
          </a:xfrm>
          <a:prstGeom prst="rect">
            <a:avLst/>
          </a:prstGeom>
        </p:spPr>
      </p:pic>
    </p:spTree>
    <p:extLst>
      <p:ext uri="{BB962C8B-B14F-4D97-AF65-F5344CB8AC3E}">
        <p14:creationId xmlns:p14="http://schemas.microsoft.com/office/powerpoint/2010/main" val="38274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p:cNvSpPr txBox="1">
                <a:spLocks/>
              </p:cNvSpPr>
              <p:nvPr/>
            </p:nvSpPr>
            <p:spPr>
              <a:xfrm>
                <a:off x="628650" y="4883777"/>
                <a:ext cx="7886700" cy="5566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smtClean="0">
                    <a:ea typeface="Cambria Math" panose="02040503050406030204" pitchFamily="18" charset="0"/>
                  </a:rPr>
                  <a:t>The attacker replaces several measurements inside </a:t>
                </a:r>
                <a14:m>
                  <m:oMath xmlns:m="http://schemas.openxmlformats.org/officeDocument/2006/math">
                    <m:r>
                      <a:rPr lang="en-US" i="1">
                        <a:latin typeface="Cambria Math" panose="02040503050406030204" pitchFamily="18" charset="0"/>
                        <a:ea typeface="Cambria Math" panose="02040503050406030204" pitchFamily="18" charset="0"/>
                      </a:rPr>
                      <m:t>𝒮</m:t>
                    </m:r>
                  </m:oMath>
                </a14:m>
                <a:r>
                  <a:rPr lang="en-US" dirty="0" smtClean="0">
                    <a:ea typeface="Cambria Math" panose="02040503050406030204" pitchFamily="18" charset="0"/>
                  </a:rPr>
                  <a:t> with counterfeits to change the system states from </a:t>
                </a:r>
                <a14:m>
                  <m:oMath xmlns:m="http://schemas.openxmlformats.org/officeDocument/2006/math">
                    <m:r>
                      <a:rPr lang="en-US" b="0" i="1" smtClean="0">
                        <a:latin typeface="Cambria Math" panose="02040503050406030204" pitchFamily="18" charset="0"/>
                        <a:ea typeface="Cambria Math" panose="02040503050406030204" pitchFamily="18" charset="0"/>
                      </a:rPr>
                      <m:t>𝑥</m:t>
                    </m:r>
                  </m:oMath>
                </a14:m>
                <a:r>
                  <a:rPr lang="en-US" dirty="0" smtClean="0">
                    <a:ea typeface="Cambria Math" panose="02040503050406030204" pitchFamily="18" charset="0"/>
                  </a:rPr>
                  <a:t> to </a:t>
                </a: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endParaRPr lang="en-US" dirty="0" smtClean="0">
                  <a:ea typeface="Cambria Math" panose="02040503050406030204" pitchFamily="18" charset="0"/>
                </a:endParaRPr>
              </a:p>
              <a:p>
                <a:pPr marL="628650" lvl="1" indent="0">
                  <a:buFont typeface="Arial" panose="020B0604020202020204" pitchFamily="34" charset="0"/>
                  <a:buNone/>
                </a:pPr>
                <a:endParaRPr lang="en-US" sz="2000" dirty="0" smtClean="0">
                  <a:ea typeface="Cambria Math" panose="02040503050406030204" pitchFamily="18" charset="0"/>
                </a:endParaRPr>
              </a:p>
              <a:p>
                <a:pPr marL="0" lvl="1" indent="0">
                  <a:buFont typeface="Arial" panose="020B0604020202020204" pitchFamily="34" charset="0"/>
                  <a:buNone/>
                </a:pPr>
                <a:endParaRPr lang="en-US" sz="2000" dirty="0" smtClean="0">
                  <a:ea typeface="Cambria Math" panose="02040503050406030204" pitchFamily="18"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628650" y="4883777"/>
                <a:ext cx="7886700" cy="556638"/>
              </a:xfrm>
              <a:prstGeom prst="rect">
                <a:avLst/>
              </a:prstGeom>
              <a:blipFill>
                <a:blip r:embed="rId2"/>
                <a:stretch>
                  <a:fillRect l="-773" t="-10989" b="-3516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System and Attack Model</a:t>
            </a:r>
            <a:endParaRPr lang="en-US" dirty="0"/>
          </a:p>
        </p:txBody>
      </p:sp>
      <p:sp>
        <p:nvSpPr>
          <p:cNvPr id="3" name="Slide Number Placeholder 2"/>
          <p:cNvSpPr>
            <a:spLocks noGrp="1"/>
          </p:cNvSpPr>
          <p:nvPr>
            <p:ph type="sldNum" sz="quarter" idx="12"/>
          </p:nvPr>
        </p:nvSpPr>
        <p:spPr/>
        <p:txBody>
          <a:bodyPr/>
          <a:lstStyle/>
          <a:p>
            <a:fld id="{FF411B88-3B50-485F-BBE3-89B5FEA236E4}" type="slidenum">
              <a:rPr lang="en-US" smtClean="0"/>
              <a:t>10</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8249" y="1602451"/>
            <a:ext cx="5935116" cy="315243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5485" y="5548479"/>
            <a:ext cx="3353053" cy="82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2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409038" y="5964195"/>
            <a:ext cx="2734962" cy="89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r>
              <a:rPr lang="en-US" dirty="0">
                <a:solidFill>
                  <a:srgbClr val="C00000"/>
                </a:solidFill>
                <a:latin typeface="+mj-lt"/>
              </a:rPr>
              <a:t>Worst-case Line Overflow FDI Attacks</a:t>
            </a:r>
          </a:p>
        </p:txBody>
      </p:sp>
      <p:sp>
        <p:nvSpPr>
          <p:cNvPr id="3" name="Content Placeholder 2"/>
          <p:cNvSpPr>
            <a:spLocks noGrp="1"/>
          </p:cNvSpPr>
          <p:nvPr>
            <p:ph idx="1"/>
          </p:nvPr>
        </p:nvSpPr>
        <p:spPr>
          <a:xfrm>
            <a:off x="4614019" y="1296906"/>
            <a:ext cx="4423962" cy="4324350"/>
          </a:xfrm>
        </p:spPr>
        <p:txBody>
          <a:bodyPr/>
          <a:lstStyle/>
          <a:p>
            <a:pPr marL="365760" indent="-365760">
              <a:buFont typeface="+mj-lt"/>
              <a:buAutoNum type="arabicPeriod"/>
            </a:pPr>
            <a:r>
              <a:rPr lang="en-US" sz="1800" dirty="0"/>
              <a:t>Find attack vector to overflow </a:t>
            </a:r>
            <a:r>
              <a:rPr lang="en-US" sz="1800" dirty="0">
                <a:solidFill>
                  <a:srgbClr val="0070C0"/>
                </a:solidFill>
              </a:rPr>
              <a:t>congested</a:t>
            </a:r>
            <a:r>
              <a:rPr lang="en-US" sz="1800" dirty="0"/>
              <a:t> </a:t>
            </a:r>
            <a:r>
              <a:rPr lang="en-US" sz="1800" dirty="0">
                <a:solidFill>
                  <a:srgbClr val="0070C0"/>
                </a:solidFill>
              </a:rPr>
              <a:t>line 16 - 133</a:t>
            </a:r>
          </a:p>
          <a:p>
            <a:pPr marL="365760" indent="-365760">
              <a:buFont typeface="+mj-lt"/>
              <a:buAutoNum type="arabicPeriod"/>
            </a:pPr>
            <a:r>
              <a:rPr lang="en-US" sz="1800" dirty="0"/>
              <a:t>Determine attack subgraph</a:t>
            </a:r>
          </a:p>
          <a:p>
            <a:pPr marL="365760" indent="-365760">
              <a:buFont typeface="+mj-lt"/>
              <a:buAutoNum type="arabicPeriod"/>
            </a:pPr>
            <a:r>
              <a:rPr lang="en-US" sz="1800" dirty="0"/>
              <a:t>Collect measurements inside the subgraph</a:t>
            </a:r>
          </a:p>
          <a:p>
            <a:pPr marL="365760" indent="-365760">
              <a:buFont typeface="+mj-lt"/>
              <a:buAutoNum type="arabicPeriod"/>
            </a:pPr>
            <a:r>
              <a:rPr lang="en-US" sz="1800" dirty="0"/>
              <a:t>Perform local state estimation and inject attack vector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10" y="2034393"/>
            <a:ext cx="4259565" cy="2667741"/>
          </a:xfrm>
          <a:prstGeom prst="rect">
            <a:avLst/>
          </a:prstGeom>
        </p:spPr>
      </p:pic>
      <p:graphicFrame>
        <p:nvGraphicFramePr>
          <p:cNvPr id="56" name="Table 55"/>
          <p:cNvGraphicFramePr>
            <a:graphicFrameLocks noGrp="1"/>
          </p:cNvGraphicFramePr>
          <p:nvPr>
            <p:extLst/>
          </p:nvPr>
        </p:nvGraphicFramePr>
        <p:xfrm>
          <a:off x="5117290" y="3226439"/>
          <a:ext cx="3546003" cy="3408576"/>
        </p:xfrm>
        <a:graphic>
          <a:graphicData uri="http://schemas.openxmlformats.org/drawingml/2006/table">
            <a:tbl>
              <a:tblPr firstRow="1" bandRow="1">
                <a:tableStyleId>{5C22544A-7EE6-4342-B048-85BDC9FD1C3A}</a:tableStyleId>
              </a:tblPr>
              <a:tblGrid>
                <a:gridCol w="1084410">
                  <a:extLst>
                    <a:ext uri="{9D8B030D-6E8A-4147-A177-3AD203B41FA5}">
                      <a16:colId xmlns:a16="http://schemas.microsoft.com/office/drawing/2014/main" val="20000"/>
                    </a:ext>
                  </a:extLst>
                </a:gridCol>
                <a:gridCol w="1279592">
                  <a:extLst>
                    <a:ext uri="{9D8B030D-6E8A-4147-A177-3AD203B41FA5}">
                      <a16:colId xmlns:a16="http://schemas.microsoft.com/office/drawing/2014/main" val="20001"/>
                    </a:ext>
                  </a:extLst>
                </a:gridCol>
                <a:gridCol w="1182001">
                  <a:extLst>
                    <a:ext uri="{9D8B030D-6E8A-4147-A177-3AD203B41FA5}">
                      <a16:colId xmlns:a16="http://schemas.microsoft.com/office/drawing/2014/main" val="20002"/>
                    </a:ext>
                  </a:extLst>
                </a:gridCol>
              </a:tblGrid>
              <a:tr h="336056">
                <a:tc>
                  <a:txBody>
                    <a:bodyPr/>
                    <a:lstStyle/>
                    <a:p>
                      <a:pPr algn="ctr"/>
                      <a:r>
                        <a:rPr lang="en-US" sz="1600" dirty="0">
                          <a:latin typeface="Times New Roman" panose="02020603050405020304" pitchFamily="18" charset="0"/>
                          <a:cs typeface="Times New Roman" panose="02020603050405020304" pitchFamily="18" charset="0"/>
                        </a:rPr>
                        <a:t>Node</a:t>
                      </a:r>
                      <a:endParaRPr lang="en-US" sz="1600" b="1"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pPr algn="ctr"/>
                      <a:endParaRPr lang="en-US" sz="16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pPr algn="ctr"/>
                      <a:endParaRPr lang="en-US" sz="1600" b="1" dirty="0">
                        <a:solidFill>
                          <a:srgbClr val="C00000"/>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extLst>
                  <a:ext uri="{0D108BD9-81ED-4DB2-BD59-A6C34878D82A}">
                    <a16:rowId xmlns:a16="http://schemas.microsoft.com/office/drawing/2014/main" val="10000"/>
                  </a:ext>
                </a:extLst>
              </a:tr>
              <a:tr h="307252">
                <a:tc>
                  <a:txBody>
                    <a:bodyPr/>
                    <a:lstStyle/>
                    <a:p>
                      <a:pPr algn="ctr"/>
                      <a:r>
                        <a:rPr lang="en-US" sz="1400" b="0" dirty="0">
                          <a:latin typeface="Times New Roman" panose="02020603050405020304" pitchFamily="18" charset="0"/>
                          <a:cs typeface="Times New Roman" panose="02020603050405020304" pitchFamily="18" charset="0"/>
                        </a:rPr>
                        <a:t>3</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rPr>
                        <a:t>-0.0939</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-0.0930</a:t>
                      </a:r>
                    </a:p>
                  </a:txBody>
                  <a:tcPr marL="9525" marR="9525" marT="9525" marB="0" anchor="ctr">
                    <a:solidFill>
                      <a:schemeClr val="accent5">
                        <a:lumMod val="90000"/>
                      </a:schemeClr>
                    </a:solidFill>
                  </a:tcPr>
                </a:tc>
                <a:extLst>
                  <a:ext uri="{0D108BD9-81ED-4DB2-BD59-A6C34878D82A}">
                    <a16:rowId xmlns:a16="http://schemas.microsoft.com/office/drawing/2014/main" val="10001"/>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15</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0.0221</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rPr>
                        <a:t>0.0211</a:t>
                      </a:r>
                    </a:p>
                  </a:txBody>
                  <a:tcPr marL="9525" marR="9525" marT="9525" marB="0" anchor="ctr"/>
                </a:tc>
                <a:extLst>
                  <a:ext uri="{0D108BD9-81ED-4DB2-BD59-A6C34878D82A}">
                    <a16:rowId xmlns:a16="http://schemas.microsoft.com/office/drawing/2014/main" val="10002"/>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16</a:t>
                      </a:r>
                    </a:p>
                  </a:txBody>
                  <a:tcP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-0.0309</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-0.0318</a:t>
                      </a:r>
                    </a:p>
                  </a:txBody>
                  <a:tcPr marL="9525" marR="9525" marT="9525" marB="0" anchor="ctr">
                    <a:solidFill>
                      <a:schemeClr val="accent5">
                        <a:lumMod val="90000"/>
                      </a:schemeClr>
                    </a:solidFill>
                  </a:tcPr>
                </a:tc>
                <a:extLst>
                  <a:ext uri="{0D108BD9-81ED-4DB2-BD59-A6C34878D82A}">
                    <a16:rowId xmlns:a16="http://schemas.microsoft.com/office/drawing/2014/main" val="10003"/>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26</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-0.0585</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rPr>
                        <a:t>-0.0580</a:t>
                      </a:r>
                    </a:p>
                  </a:txBody>
                  <a:tcPr marL="9525" marR="9525" marT="9525" marB="0" anchor="ctr"/>
                </a:tc>
                <a:extLst>
                  <a:ext uri="{0D108BD9-81ED-4DB2-BD59-A6C34878D82A}">
                    <a16:rowId xmlns:a16="http://schemas.microsoft.com/office/drawing/2014/main" val="10004"/>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27</a:t>
                      </a:r>
                    </a:p>
                  </a:txBody>
                  <a:tcP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-0.0676</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-0.0652</a:t>
                      </a:r>
                    </a:p>
                  </a:txBody>
                  <a:tcPr marL="9525" marR="9525" marT="9525" marB="0" anchor="ctr">
                    <a:solidFill>
                      <a:schemeClr val="accent5">
                        <a:lumMod val="90000"/>
                      </a:schemeClr>
                    </a:solidFill>
                  </a:tcPr>
                </a:tc>
                <a:extLst>
                  <a:ext uri="{0D108BD9-81ED-4DB2-BD59-A6C34878D82A}">
                    <a16:rowId xmlns:a16="http://schemas.microsoft.com/office/drawing/2014/main" val="10005"/>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133</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-0.0506</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rPr>
                        <a:t>-0.0508</a:t>
                      </a:r>
                    </a:p>
                  </a:txBody>
                  <a:tcPr marL="9525" marR="9525" marT="9525" marB="0" anchor="ctr"/>
                </a:tc>
                <a:extLst>
                  <a:ext uri="{0D108BD9-81ED-4DB2-BD59-A6C34878D82A}">
                    <a16:rowId xmlns:a16="http://schemas.microsoft.com/office/drawing/2014/main" val="10006"/>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135</a:t>
                      </a:r>
                    </a:p>
                  </a:txBody>
                  <a:tcP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-0.0143</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-0.0150</a:t>
                      </a:r>
                    </a:p>
                  </a:txBody>
                  <a:tcPr marL="9525" marR="9525" marT="9525" marB="0" anchor="ctr">
                    <a:solidFill>
                      <a:schemeClr val="accent5">
                        <a:lumMod val="90000"/>
                      </a:schemeClr>
                    </a:solidFill>
                  </a:tcPr>
                </a:tc>
                <a:extLst>
                  <a:ext uri="{0D108BD9-81ED-4DB2-BD59-A6C34878D82A}">
                    <a16:rowId xmlns:a16="http://schemas.microsoft.com/office/drawing/2014/main" val="10007"/>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143</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-0.0455</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rPr>
                        <a:t>-0.0470</a:t>
                      </a:r>
                    </a:p>
                  </a:txBody>
                  <a:tcPr marL="9525" marR="9525" marT="9525" marB="0" anchor="ctr"/>
                </a:tc>
                <a:extLst>
                  <a:ext uri="{0D108BD9-81ED-4DB2-BD59-A6C34878D82A}">
                    <a16:rowId xmlns:a16="http://schemas.microsoft.com/office/drawing/2014/main" val="10008"/>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145</a:t>
                      </a:r>
                    </a:p>
                  </a:txBody>
                  <a:tcPr>
                    <a:solidFill>
                      <a:srgbClr val="BADDE1"/>
                    </a:solidFill>
                  </a:tcPr>
                </a:tc>
                <a:tc>
                  <a:txBody>
                    <a:bodyPr/>
                    <a:lstStyle/>
                    <a:p>
                      <a:pPr algn="ctr" fontAlgn="ctr"/>
                      <a:r>
                        <a:rPr lang="en-US" sz="1400" b="0" i="0" u="none" strike="noStrike" dirty="0">
                          <a:solidFill>
                            <a:srgbClr val="000000"/>
                          </a:solidFill>
                          <a:effectLst/>
                          <a:latin typeface="Times New Roman" panose="02020603050405020304" pitchFamily="18" charset="0"/>
                        </a:rPr>
                        <a:t>-0.0485</a:t>
                      </a:r>
                    </a:p>
                  </a:txBody>
                  <a:tcPr marL="9525" marR="9525" marT="9525" marB="0" anchor="ctr">
                    <a:solidFill>
                      <a:srgbClr val="BADDE1"/>
                    </a:solidFill>
                  </a:tcPr>
                </a:tc>
                <a:tc>
                  <a:txBody>
                    <a:bodyPr/>
                    <a:lstStyle/>
                    <a:p>
                      <a:pPr algn="ctr" fontAlgn="ctr"/>
                      <a:r>
                        <a:rPr lang="en-US" sz="1400" b="0" i="0" u="none" strike="noStrike">
                          <a:solidFill>
                            <a:srgbClr val="FF0000"/>
                          </a:solidFill>
                          <a:effectLst/>
                          <a:latin typeface="Times New Roman" panose="02020603050405020304" pitchFamily="18" charset="0"/>
                        </a:rPr>
                        <a:t>-0.0506</a:t>
                      </a:r>
                    </a:p>
                  </a:txBody>
                  <a:tcPr marL="9525" marR="9525" marT="9525" marB="0" anchor="ctr">
                    <a:solidFill>
                      <a:srgbClr val="BADDE1"/>
                    </a:solidFill>
                  </a:tcPr>
                </a:tc>
                <a:extLst>
                  <a:ext uri="{0D108BD9-81ED-4DB2-BD59-A6C34878D82A}">
                    <a16:rowId xmlns:a16="http://schemas.microsoft.com/office/drawing/2014/main" val="10009"/>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146</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-0.0485</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-0.0506</a:t>
                      </a:r>
                    </a:p>
                  </a:txBody>
                  <a:tcPr marL="9525" marR="9525" marT="9525" marB="0" anchor="ctr"/>
                </a:tc>
                <a:extLst>
                  <a:ext uri="{0D108BD9-81ED-4DB2-BD59-A6C34878D82A}">
                    <a16:rowId xmlns:a16="http://schemas.microsoft.com/office/drawing/2014/main" val="10010"/>
                  </a:ext>
                </a:extLst>
              </a:tr>
            </a:tbl>
          </a:graphicData>
        </a:graphic>
      </p:graphicFrame>
      <p:sp>
        <p:nvSpPr>
          <p:cNvPr id="8" name="Rectangle 7"/>
          <p:cNvSpPr/>
          <p:nvPr/>
        </p:nvSpPr>
        <p:spPr>
          <a:xfrm>
            <a:off x="589775" y="1309707"/>
            <a:ext cx="181492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Attack Design:</a:t>
            </a:r>
          </a:p>
        </p:txBody>
      </p:sp>
      <p:sp>
        <p:nvSpPr>
          <p:cNvPr id="57" name="Rectangle 56"/>
          <p:cNvSpPr/>
          <p:nvPr/>
        </p:nvSpPr>
        <p:spPr bwMode="auto">
          <a:xfrm>
            <a:off x="7586319" y="3593654"/>
            <a:ext cx="930876" cy="238433"/>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8" name="Rectangle 57"/>
          <p:cNvSpPr/>
          <p:nvPr/>
        </p:nvSpPr>
        <p:spPr bwMode="auto">
          <a:xfrm>
            <a:off x="7594385" y="3916984"/>
            <a:ext cx="930876" cy="238433"/>
          </a:xfrm>
          <a:prstGeom prst="rect">
            <a:avLst/>
          </a:prstGeom>
          <a:solidFill>
            <a:srgbClr val="F3F9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9" name="Rectangle 58"/>
          <p:cNvSpPr/>
          <p:nvPr/>
        </p:nvSpPr>
        <p:spPr bwMode="auto">
          <a:xfrm>
            <a:off x="7586663" y="4224258"/>
            <a:ext cx="930876" cy="238433"/>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0" name="Rectangle 59"/>
          <p:cNvSpPr/>
          <p:nvPr/>
        </p:nvSpPr>
        <p:spPr bwMode="auto">
          <a:xfrm>
            <a:off x="7604322" y="4534829"/>
            <a:ext cx="930876" cy="238433"/>
          </a:xfrm>
          <a:prstGeom prst="rect">
            <a:avLst/>
          </a:prstGeom>
          <a:solidFill>
            <a:srgbClr val="F3F9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1" name="Rectangle 60"/>
          <p:cNvSpPr/>
          <p:nvPr/>
        </p:nvSpPr>
        <p:spPr bwMode="auto">
          <a:xfrm>
            <a:off x="7587846" y="4843729"/>
            <a:ext cx="930876" cy="238433"/>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2" name="Rectangle 61"/>
          <p:cNvSpPr/>
          <p:nvPr/>
        </p:nvSpPr>
        <p:spPr bwMode="auto">
          <a:xfrm>
            <a:off x="7586319" y="5125277"/>
            <a:ext cx="930876" cy="238433"/>
          </a:xfrm>
          <a:prstGeom prst="rect">
            <a:avLst/>
          </a:prstGeom>
          <a:solidFill>
            <a:srgbClr val="F3F9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3" name="Rectangle 62"/>
          <p:cNvSpPr/>
          <p:nvPr/>
        </p:nvSpPr>
        <p:spPr bwMode="auto">
          <a:xfrm>
            <a:off x="7586319" y="5469579"/>
            <a:ext cx="930876" cy="238433"/>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4" name="Rectangle 63"/>
          <p:cNvSpPr/>
          <p:nvPr/>
        </p:nvSpPr>
        <p:spPr bwMode="auto">
          <a:xfrm>
            <a:off x="7604322" y="5770238"/>
            <a:ext cx="930876" cy="238433"/>
          </a:xfrm>
          <a:prstGeom prst="rect">
            <a:avLst/>
          </a:prstGeom>
          <a:solidFill>
            <a:srgbClr val="F3F9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5" name="Rectangle 64"/>
          <p:cNvSpPr/>
          <p:nvPr/>
        </p:nvSpPr>
        <p:spPr bwMode="auto">
          <a:xfrm>
            <a:off x="7586319" y="6047032"/>
            <a:ext cx="930876" cy="238433"/>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6" name="Rectangle 65"/>
          <p:cNvSpPr/>
          <p:nvPr/>
        </p:nvSpPr>
        <p:spPr bwMode="auto">
          <a:xfrm>
            <a:off x="7594385" y="6349243"/>
            <a:ext cx="930876" cy="238433"/>
          </a:xfrm>
          <a:prstGeom prst="rect">
            <a:avLst/>
          </a:prstGeom>
          <a:solidFill>
            <a:srgbClr val="F3F9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grpSp>
        <p:nvGrpSpPr>
          <p:cNvPr id="23" name="Group 22"/>
          <p:cNvGrpSpPr/>
          <p:nvPr/>
        </p:nvGrpSpPr>
        <p:grpSpPr>
          <a:xfrm>
            <a:off x="538923" y="5526664"/>
            <a:ext cx="2762295" cy="369332"/>
            <a:chOff x="538923" y="5353666"/>
            <a:chExt cx="2762295" cy="369332"/>
          </a:xfrm>
        </p:grpSpPr>
        <p:sp>
          <p:nvSpPr>
            <p:cNvPr id="69" name="Rectangle 68"/>
            <p:cNvSpPr/>
            <p:nvPr/>
          </p:nvSpPr>
          <p:spPr>
            <a:xfrm>
              <a:off x="538923" y="5353666"/>
              <a:ext cx="276229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Local estimated states</a:t>
              </a:r>
            </a:p>
          </p:txBody>
        </p:sp>
        <p:graphicFrame>
          <p:nvGraphicFramePr>
            <p:cNvPr id="11" name="Object 10"/>
            <p:cNvGraphicFramePr>
              <a:graphicFrameLocks noChangeAspect="1"/>
            </p:cNvGraphicFramePr>
            <p:nvPr>
              <p:extLst/>
            </p:nvPr>
          </p:nvGraphicFramePr>
          <p:xfrm>
            <a:off x="730250" y="5397500"/>
            <a:ext cx="241300" cy="266700"/>
          </p:xfrm>
          <a:graphic>
            <a:graphicData uri="http://schemas.openxmlformats.org/presentationml/2006/ole">
              <mc:AlternateContent xmlns:mc="http://schemas.openxmlformats.org/markup-compatibility/2006">
                <mc:Choice xmlns:v="urn:schemas-microsoft-com:vml" Requires="v">
                  <p:oleObj spid="_x0000_s1130" name="Equation" r:id="rId4" imgW="241200" imgH="266400" progId="Equation.DSMT4">
                    <p:embed/>
                  </p:oleObj>
                </mc:Choice>
                <mc:Fallback>
                  <p:oleObj name="Equation" r:id="rId4" imgW="241200" imgH="266400" progId="Equation.DSMT4">
                    <p:embed/>
                    <p:pic>
                      <p:nvPicPr>
                        <p:cNvPr id="11" name="Object 10"/>
                        <p:cNvPicPr/>
                        <p:nvPr/>
                      </p:nvPicPr>
                      <p:blipFill>
                        <a:blip r:embed="rId5"/>
                        <a:stretch>
                          <a:fillRect/>
                        </a:stretch>
                      </p:blipFill>
                      <p:spPr>
                        <a:xfrm>
                          <a:off x="730250" y="5397500"/>
                          <a:ext cx="241300" cy="266700"/>
                        </a:xfrm>
                        <a:prstGeom prst="rect">
                          <a:avLst/>
                        </a:prstGeom>
                      </p:spPr>
                    </p:pic>
                  </p:oleObj>
                </mc:Fallback>
              </mc:AlternateContent>
            </a:graphicData>
          </a:graphic>
        </p:graphicFrame>
      </p:grpSp>
      <p:graphicFrame>
        <p:nvGraphicFramePr>
          <p:cNvPr id="72" name="Object 71"/>
          <p:cNvGraphicFramePr>
            <a:graphicFrameLocks noChangeAspect="1"/>
          </p:cNvGraphicFramePr>
          <p:nvPr>
            <p:extLst/>
          </p:nvPr>
        </p:nvGraphicFramePr>
        <p:xfrm>
          <a:off x="7880350" y="3248025"/>
          <a:ext cx="254000" cy="317500"/>
        </p:xfrm>
        <a:graphic>
          <a:graphicData uri="http://schemas.openxmlformats.org/presentationml/2006/ole">
            <mc:AlternateContent xmlns:mc="http://schemas.openxmlformats.org/markup-compatibility/2006">
              <mc:Choice xmlns:v="urn:schemas-microsoft-com:vml" Requires="v">
                <p:oleObj spid="_x0000_s1131" name="Equation" r:id="rId6" imgW="253800" imgH="317160" progId="Equation.DSMT4">
                  <p:embed/>
                </p:oleObj>
              </mc:Choice>
              <mc:Fallback>
                <p:oleObj name="Equation" r:id="rId6" imgW="253800" imgH="317160" progId="Equation.DSMT4">
                  <p:embed/>
                  <p:pic>
                    <p:nvPicPr>
                      <p:cNvPr id="72" name="Object 71"/>
                      <p:cNvPicPr/>
                      <p:nvPr/>
                    </p:nvPicPr>
                    <p:blipFill>
                      <a:blip r:embed="rId7"/>
                      <a:stretch>
                        <a:fillRect/>
                      </a:stretch>
                    </p:blipFill>
                    <p:spPr>
                      <a:xfrm>
                        <a:off x="7880350" y="3248025"/>
                        <a:ext cx="254000" cy="317500"/>
                      </a:xfrm>
                      <a:prstGeom prst="rect">
                        <a:avLst/>
                      </a:prstGeom>
                    </p:spPr>
                  </p:pic>
                </p:oleObj>
              </mc:Fallback>
            </mc:AlternateContent>
          </a:graphicData>
        </a:graphic>
      </p:graphicFrame>
      <p:graphicFrame>
        <p:nvGraphicFramePr>
          <p:cNvPr id="73" name="Object 72"/>
          <p:cNvGraphicFramePr>
            <a:graphicFrameLocks noChangeAspect="1"/>
          </p:cNvGraphicFramePr>
          <p:nvPr>
            <p:extLst/>
          </p:nvPr>
        </p:nvGraphicFramePr>
        <p:xfrm>
          <a:off x="6708775" y="3243263"/>
          <a:ext cx="254000" cy="266700"/>
        </p:xfrm>
        <a:graphic>
          <a:graphicData uri="http://schemas.openxmlformats.org/presentationml/2006/ole">
            <mc:AlternateContent xmlns:mc="http://schemas.openxmlformats.org/markup-compatibility/2006">
              <mc:Choice xmlns:v="urn:schemas-microsoft-com:vml" Requires="v">
                <p:oleObj spid="_x0000_s1132" name="Equation" r:id="rId8" imgW="253800" imgH="266400" progId="Equation.DSMT4">
                  <p:embed/>
                </p:oleObj>
              </mc:Choice>
              <mc:Fallback>
                <p:oleObj name="Equation" r:id="rId8" imgW="253800" imgH="266400" progId="Equation.DSMT4">
                  <p:embed/>
                  <p:pic>
                    <p:nvPicPr>
                      <p:cNvPr id="73" name="Object 72"/>
                      <p:cNvPicPr/>
                      <p:nvPr/>
                    </p:nvPicPr>
                    <p:blipFill>
                      <a:blip r:embed="rId9"/>
                      <a:stretch>
                        <a:fillRect/>
                      </a:stretch>
                    </p:blipFill>
                    <p:spPr>
                      <a:xfrm>
                        <a:off x="6708775" y="3243263"/>
                        <a:ext cx="254000" cy="266700"/>
                      </a:xfrm>
                      <a:prstGeom prst="rect">
                        <a:avLst/>
                      </a:prstGeom>
                    </p:spPr>
                  </p:pic>
                </p:oleObj>
              </mc:Fallback>
            </mc:AlternateContent>
          </a:graphicData>
        </a:graphic>
      </p:graphicFrame>
      <p:sp>
        <p:nvSpPr>
          <p:cNvPr id="67" name="Rectangle 66"/>
          <p:cNvSpPr/>
          <p:nvPr/>
        </p:nvSpPr>
        <p:spPr bwMode="auto">
          <a:xfrm>
            <a:off x="7623384" y="3262847"/>
            <a:ext cx="930876" cy="274313"/>
          </a:xfrm>
          <a:prstGeom prst="rect">
            <a:avLst/>
          </a:prstGeom>
          <a:solidFill>
            <a:srgbClr val="4597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715" y="2042042"/>
            <a:ext cx="4160096" cy="2670282"/>
          </a:xfrm>
          <a:prstGeom prst="rect">
            <a:avLst/>
          </a:prstGeom>
        </p:spPr>
      </p:pic>
      <p:cxnSp>
        <p:nvCxnSpPr>
          <p:cNvPr id="16" name="Straight Connector 15"/>
          <p:cNvCxnSpPr/>
          <p:nvPr/>
        </p:nvCxnSpPr>
        <p:spPr>
          <a:xfrm flipV="1">
            <a:off x="3327831" y="3511545"/>
            <a:ext cx="338007" cy="4043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990" y="1725544"/>
            <a:ext cx="4118393" cy="3568837"/>
          </a:xfrm>
          <a:prstGeom prst="rect">
            <a:avLst/>
          </a:prstGeom>
        </p:spPr>
      </p:pic>
      <p:sp>
        <p:nvSpPr>
          <p:cNvPr id="75" name="Rectangle 74"/>
          <p:cNvSpPr/>
          <p:nvPr/>
        </p:nvSpPr>
        <p:spPr bwMode="auto">
          <a:xfrm>
            <a:off x="1842784" y="3183020"/>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6" name="Rectangle 75"/>
          <p:cNvSpPr/>
          <p:nvPr/>
        </p:nvSpPr>
        <p:spPr bwMode="auto">
          <a:xfrm>
            <a:off x="1751914" y="3324408"/>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7" name="Rectangle 76"/>
          <p:cNvSpPr/>
          <p:nvPr/>
        </p:nvSpPr>
        <p:spPr bwMode="auto">
          <a:xfrm>
            <a:off x="1713987" y="4727961"/>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8" name="Rectangle 77"/>
          <p:cNvSpPr/>
          <p:nvPr/>
        </p:nvSpPr>
        <p:spPr bwMode="auto">
          <a:xfrm rot="7200000">
            <a:off x="2639354" y="3736087"/>
            <a:ext cx="84305" cy="129206"/>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9" name="Rectangle 78"/>
          <p:cNvSpPr/>
          <p:nvPr/>
        </p:nvSpPr>
        <p:spPr bwMode="auto">
          <a:xfrm rot="7200000">
            <a:off x="2402938" y="2137152"/>
            <a:ext cx="84305" cy="129206"/>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0" name="Rectangle 79"/>
          <p:cNvSpPr/>
          <p:nvPr/>
        </p:nvSpPr>
        <p:spPr bwMode="auto">
          <a:xfrm rot="7200000">
            <a:off x="4059648" y="2941369"/>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1" name="Rectangle 80"/>
          <p:cNvSpPr/>
          <p:nvPr/>
        </p:nvSpPr>
        <p:spPr bwMode="auto">
          <a:xfrm rot="7200000">
            <a:off x="3914344" y="3194266"/>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2" name="Rectangle 81"/>
          <p:cNvSpPr/>
          <p:nvPr/>
        </p:nvSpPr>
        <p:spPr bwMode="auto">
          <a:xfrm rot="3600000">
            <a:off x="2643143" y="4812101"/>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3" name="Rectangle 82"/>
          <p:cNvSpPr/>
          <p:nvPr/>
        </p:nvSpPr>
        <p:spPr bwMode="auto">
          <a:xfrm rot="2700000">
            <a:off x="2894589" y="3708913"/>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4" name="Rectangle 83"/>
          <p:cNvSpPr/>
          <p:nvPr/>
        </p:nvSpPr>
        <p:spPr bwMode="auto">
          <a:xfrm rot="1500000">
            <a:off x="3355280" y="2854936"/>
            <a:ext cx="48895" cy="13217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5" name="Rectangle 84"/>
          <p:cNvSpPr/>
          <p:nvPr/>
        </p:nvSpPr>
        <p:spPr bwMode="auto">
          <a:xfrm rot="21300000">
            <a:off x="3736844" y="3109869"/>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6" name="Rectangle 85"/>
          <p:cNvSpPr/>
          <p:nvPr/>
        </p:nvSpPr>
        <p:spPr bwMode="auto">
          <a:xfrm rot="21300000">
            <a:off x="2955136" y="3527261"/>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7" name="Rectangle 86"/>
          <p:cNvSpPr/>
          <p:nvPr/>
        </p:nvSpPr>
        <p:spPr bwMode="auto">
          <a:xfrm rot="21300000">
            <a:off x="3571403" y="3452059"/>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8" name="Rectangle 87"/>
          <p:cNvSpPr/>
          <p:nvPr/>
        </p:nvSpPr>
        <p:spPr bwMode="auto">
          <a:xfrm rot="1800000">
            <a:off x="2523004" y="3483144"/>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9" name="Rectangle 88"/>
          <p:cNvSpPr/>
          <p:nvPr/>
        </p:nvSpPr>
        <p:spPr bwMode="auto">
          <a:xfrm rot="2700000">
            <a:off x="2801270" y="2692403"/>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90" name="Rectangle 89"/>
          <p:cNvSpPr/>
          <p:nvPr/>
        </p:nvSpPr>
        <p:spPr bwMode="auto">
          <a:xfrm rot="9600000">
            <a:off x="2909810" y="2891194"/>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91" name="Oval 90"/>
          <p:cNvSpPr/>
          <p:nvPr/>
        </p:nvSpPr>
        <p:spPr>
          <a:xfrm>
            <a:off x="1520130" y="4823063"/>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p:cNvSpPr/>
          <p:nvPr/>
        </p:nvSpPr>
        <p:spPr>
          <a:xfrm>
            <a:off x="2713516" y="4900444"/>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p:cNvSpPr/>
          <p:nvPr/>
        </p:nvSpPr>
        <p:spPr>
          <a:xfrm>
            <a:off x="2332061" y="4357689"/>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p:cNvSpPr/>
          <p:nvPr/>
        </p:nvSpPr>
        <p:spPr>
          <a:xfrm>
            <a:off x="2698202" y="3541542"/>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Oval 94"/>
          <p:cNvSpPr/>
          <p:nvPr/>
        </p:nvSpPr>
        <p:spPr>
          <a:xfrm>
            <a:off x="2966333" y="3753878"/>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Oval 95"/>
          <p:cNvSpPr/>
          <p:nvPr/>
        </p:nvSpPr>
        <p:spPr>
          <a:xfrm>
            <a:off x="730051" y="3518161"/>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Oval 96"/>
          <p:cNvSpPr/>
          <p:nvPr/>
        </p:nvSpPr>
        <p:spPr>
          <a:xfrm>
            <a:off x="924066" y="2992595"/>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Oval 97"/>
          <p:cNvSpPr/>
          <p:nvPr/>
        </p:nvSpPr>
        <p:spPr>
          <a:xfrm>
            <a:off x="2077187" y="3292256"/>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p:cNvSpPr/>
          <p:nvPr/>
        </p:nvSpPr>
        <p:spPr>
          <a:xfrm>
            <a:off x="2620301" y="2637489"/>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p:cNvSpPr/>
          <p:nvPr/>
        </p:nvSpPr>
        <p:spPr>
          <a:xfrm>
            <a:off x="3130252" y="2796388"/>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Oval 100"/>
          <p:cNvSpPr/>
          <p:nvPr/>
        </p:nvSpPr>
        <p:spPr>
          <a:xfrm>
            <a:off x="3529458" y="2945022"/>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p:cNvSpPr/>
          <p:nvPr/>
        </p:nvSpPr>
        <p:spPr>
          <a:xfrm>
            <a:off x="4181317" y="2686104"/>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Oval 102"/>
          <p:cNvSpPr/>
          <p:nvPr/>
        </p:nvSpPr>
        <p:spPr>
          <a:xfrm>
            <a:off x="3937992" y="3085813"/>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Oval 103"/>
          <p:cNvSpPr/>
          <p:nvPr/>
        </p:nvSpPr>
        <p:spPr>
          <a:xfrm>
            <a:off x="2422581" y="1969641"/>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p:cNvSpPr/>
          <p:nvPr/>
        </p:nvSpPr>
        <p:spPr bwMode="auto">
          <a:xfrm rot="1800000">
            <a:off x="3345237" y="3014011"/>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grpSp>
        <p:nvGrpSpPr>
          <p:cNvPr id="26" name="Group 25"/>
          <p:cNvGrpSpPr/>
          <p:nvPr/>
        </p:nvGrpSpPr>
        <p:grpSpPr>
          <a:xfrm>
            <a:off x="715963" y="5797335"/>
            <a:ext cx="3707042" cy="369332"/>
            <a:chOff x="715963" y="5624337"/>
            <a:chExt cx="3707042" cy="369332"/>
          </a:xfrm>
        </p:grpSpPr>
        <p:graphicFrame>
          <p:nvGraphicFramePr>
            <p:cNvPr id="70" name="Object 69"/>
            <p:cNvGraphicFramePr>
              <a:graphicFrameLocks noChangeAspect="1"/>
            </p:cNvGraphicFramePr>
            <p:nvPr>
              <p:extLst/>
            </p:nvPr>
          </p:nvGraphicFramePr>
          <p:xfrm>
            <a:off x="715963" y="5648325"/>
            <a:ext cx="241300" cy="317500"/>
          </p:xfrm>
          <a:graphic>
            <a:graphicData uri="http://schemas.openxmlformats.org/presentationml/2006/ole">
              <mc:AlternateContent xmlns:mc="http://schemas.openxmlformats.org/markup-compatibility/2006">
                <mc:Choice xmlns:v="urn:schemas-microsoft-com:vml" Requires="v">
                  <p:oleObj spid="_x0000_s1133" name="Equation" r:id="rId12" imgW="241200" imgH="317160" progId="Equation.DSMT4">
                    <p:embed/>
                  </p:oleObj>
                </mc:Choice>
                <mc:Fallback>
                  <p:oleObj name="Equation" r:id="rId12" imgW="241200" imgH="317160" progId="Equation.DSMT4">
                    <p:embed/>
                    <p:pic>
                      <p:nvPicPr>
                        <p:cNvPr id="70" name="Object 69"/>
                        <p:cNvPicPr/>
                        <p:nvPr/>
                      </p:nvPicPr>
                      <p:blipFill>
                        <a:blip r:embed="rId13"/>
                        <a:stretch>
                          <a:fillRect/>
                        </a:stretch>
                      </p:blipFill>
                      <p:spPr>
                        <a:xfrm>
                          <a:off x="715963" y="5648325"/>
                          <a:ext cx="241300" cy="317500"/>
                        </a:xfrm>
                        <a:prstGeom prst="rect">
                          <a:avLst/>
                        </a:prstGeom>
                      </p:spPr>
                    </p:pic>
                  </p:oleObj>
                </mc:Fallback>
              </mc:AlternateContent>
            </a:graphicData>
          </a:graphic>
        </p:graphicFrame>
        <p:sp>
          <p:nvSpPr>
            <p:cNvPr id="21" name="Rectangle 20"/>
            <p:cNvSpPr/>
            <p:nvPr/>
          </p:nvSpPr>
          <p:spPr>
            <a:xfrm>
              <a:off x="929741" y="5624337"/>
              <a:ext cx="349326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Local estimated states with attack</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378781" y="6216502"/>
            <a:ext cx="4600477" cy="553998"/>
          </a:xfrm>
          <a:prstGeom prst="rect">
            <a:avLst/>
          </a:prstGeom>
          <a:ln w="12700">
            <a:solidFill>
              <a:srgbClr val="FF0000"/>
            </a:solidFill>
          </a:ln>
        </p:spPr>
        <p:txBody>
          <a:bodyPr wrap="square">
            <a:spAutoFit/>
          </a:bodyPr>
          <a:lstStyle/>
          <a:p>
            <a:r>
              <a:rPr lang="en-US" altLang="zh-CN" sz="1000" dirty="0">
                <a:cs typeface="Times New Roman" panose="02020603050405020304" pitchFamily="18" charset="0"/>
              </a:rPr>
              <a:t>J. Liang, L. </a:t>
            </a:r>
            <a:r>
              <a:rPr lang="en-US" altLang="zh-CN" sz="1000" dirty="0" err="1">
                <a:cs typeface="Times New Roman" panose="02020603050405020304" pitchFamily="18" charset="0"/>
              </a:rPr>
              <a:t>Sankar</a:t>
            </a:r>
            <a:r>
              <a:rPr lang="en-US" altLang="zh-CN" sz="1000" dirty="0">
                <a:cs typeface="Times New Roman" panose="02020603050405020304" pitchFamily="18" charset="0"/>
              </a:rPr>
              <a:t>, and O. </a:t>
            </a:r>
            <a:r>
              <a:rPr lang="en-US" altLang="zh-CN" sz="1000" dirty="0" err="1">
                <a:cs typeface="Times New Roman" panose="02020603050405020304" pitchFamily="18" charset="0"/>
              </a:rPr>
              <a:t>Kosut</a:t>
            </a:r>
            <a:r>
              <a:rPr lang="en-US" altLang="zh-CN" sz="1000" dirty="0">
                <a:cs typeface="Times New Roman" panose="02020603050405020304" pitchFamily="18" charset="0"/>
              </a:rPr>
              <a:t>, “Vulnerability analysis and consequences of false data injection attack on power system state estimation,” </a:t>
            </a:r>
            <a:r>
              <a:rPr lang="en-US" altLang="zh-CN" sz="1000" i="1" dirty="0">
                <a:cs typeface="Times New Roman" panose="02020603050405020304" pitchFamily="18" charset="0"/>
              </a:rPr>
              <a:t>IEEE Transactions on Power Systems</a:t>
            </a:r>
            <a:r>
              <a:rPr lang="en-US" altLang="zh-CN" sz="1000" dirty="0">
                <a:cs typeface="Times New Roman" panose="02020603050405020304" pitchFamily="18" charset="0"/>
              </a:rPr>
              <a:t>, vol. PP, no. 99, pp. 1–9, 2016</a:t>
            </a:r>
            <a:endParaRPr lang="en-US" sz="1000" dirty="0"/>
          </a:p>
        </p:txBody>
      </p:sp>
    </p:spTree>
    <p:extLst>
      <p:ext uri="{BB962C8B-B14F-4D97-AF65-F5344CB8AC3E}">
        <p14:creationId xmlns:p14="http://schemas.microsoft.com/office/powerpoint/2010/main" val="4626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57"/>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8"/>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59"/>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60"/>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61"/>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62"/>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63"/>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64"/>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65"/>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66"/>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67"/>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7" y="2281881"/>
            <a:ext cx="4118393" cy="3568837"/>
          </a:xfrm>
          <a:prstGeom prst="rect">
            <a:avLst/>
          </a:prstGeom>
        </p:spPr>
      </p:pic>
      <p:sp>
        <p:nvSpPr>
          <p:cNvPr id="101" name="Rectangle 100"/>
          <p:cNvSpPr/>
          <p:nvPr/>
        </p:nvSpPr>
        <p:spPr>
          <a:xfrm>
            <a:off x="6409038" y="5964195"/>
            <a:ext cx="2734962" cy="89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96" name="Title 1"/>
          <p:cNvSpPr>
            <a:spLocks noGrp="1"/>
          </p:cNvSpPr>
          <p:nvPr>
            <p:ph type="title"/>
          </p:nvPr>
        </p:nvSpPr>
        <p:spPr>
          <a:xfrm>
            <a:off x="628650" y="365126"/>
            <a:ext cx="7886700" cy="859517"/>
          </a:xfrm>
        </p:spPr>
        <p:txBody>
          <a:bodyPr>
            <a:normAutofit/>
          </a:bodyPr>
          <a:lstStyle/>
          <a:p>
            <a:r>
              <a:rPr lang="en-US" dirty="0">
                <a:solidFill>
                  <a:srgbClr val="C00000"/>
                </a:solidFill>
                <a:latin typeface="+mj-lt"/>
              </a:rPr>
              <a:t>Worst-case Line Overflow FDI Attacks</a:t>
            </a:r>
          </a:p>
        </p:txBody>
      </p:sp>
      <p:sp>
        <p:nvSpPr>
          <p:cNvPr id="97" name="Content Placeholder 2"/>
          <p:cNvSpPr>
            <a:spLocks noGrp="1"/>
          </p:cNvSpPr>
          <p:nvPr>
            <p:ph idx="1"/>
          </p:nvPr>
        </p:nvSpPr>
        <p:spPr>
          <a:xfrm>
            <a:off x="603936" y="1718570"/>
            <a:ext cx="4376970" cy="4324350"/>
          </a:xfrm>
        </p:spPr>
        <p:txBody>
          <a:bodyPr>
            <a:normAutofit/>
          </a:bodyPr>
          <a:lstStyle/>
          <a:p>
            <a:pPr marL="457200" indent="-457200">
              <a:buFont typeface="+mj-lt"/>
              <a:buAutoNum type="arabicPeriod" startAt="6"/>
            </a:pPr>
            <a:r>
              <a:rPr lang="en-US" sz="1800" dirty="0"/>
              <a:t>Calculate and inject false measurements</a:t>
            </a:r>
          </a:p>
          <a:p>
            <a:pPr marL="457200" indent="-457200">
              <a:buFont typeface="+mj-lt"/>
              <a:buAutoNum type="arabicPeriod" startAt="6"/>
            </a:pPr>
            <a:endParaRPr lang="en-US" sz="1800" dirty="0"/>
          </a:p>
        </p:txBody>
      </p:sp>
      <p:graphicFrame>
        <p:nvGraphicFramePr>
          <p:cNvPr id="99" name="Table 98"/>
          <p:cNvGraphicFramePr>
            <a:graphicFrameLocks noGrp="1"/>
          </p:cNvGraphicFramePr>
          <p:nvPr>
            <p:extLst/>
          </p:nvPr>
        </p:nvGraphicFramePr>
        <p:xfrm>
          <a:off x="5005620" y="1236884"/>
          <a:ext cx="3959372" cy="5403846"/>
        </p:xfrm>
        <a:graphic>
          <a:graphicData uri="http://schemas.openxmlformats.org/drawingml/2006/table">
            <a:tbl>
              <a:tblPr firstRow="1" bandRow="1">
                <a:tableStyleId>{5C22544A-7EE6-4342-B048-85BDC9FD1C3A}</a:tableStyleId>
              </a:tblPr>
              <a:tblGrid>
                <a:gridCol w="1343060">
                  <a:extLst>
                    <a:ext uri="{9D8B030D-6E8A-4147-A177-3AD203B41FA5}">
                      <a16:colId xmlns:a16="http://schemas.microsoft.com/office/drawing/2014/main" val="20000"/>
                    </a:ext>
                  </a:extLst>
                </a:gridCol>
                <a:gridCol w="1297142">
                  <a:extLst>
                    <a:ext uri="{9D8B030D-6E8A-4147-A177-3AD203B41FA5}">
                      <a16:colId xmlns:a16="http://schemas.microsoft.com/office/drawing/2014/main" val="20001"/>
                    </a:ext>
                  </a:extLst>
                </a:gridCol>
                <a:gridCol w="1319170">
                  <a:extLst>
                    <a:ext uri="{9D8B030D-6E8A-4147-A177-3AD203B41FA5}">
                      <a16:colId xmlns:a16="http://schemas.microsoft.com/office/drawing/2014/main" val="20002"/>
                    </a:ext>
                  </a:extLst>
                </a:gridCol>
              </a:tblGrid>
              <a:tr h="345766">
                <a:tc>
                  <a:txBody>
                    <a:bodyPr/>
                    <a:lstStyle/>
                    <a:p>
                      <a:pPr algn="ctr"/>
                      <a:r>
                        <a:rPr lang="en-US" sz="1600" b="1" i="0" dirty="0">
                          <a:solidFill>
                            <a:schemeClr val="lt1"/>
                          </a:solidFill>
                          <a:latin typeface="Times New Roman" panose="02020603050405020304" pitchFamily="18" charset="0"/>
                          <a:cs typeface="Times New Roman" panose="02020603050405020304" pitchFamily="18" charset="0"/>
                        </a:rPr>
                        <a:t>Line</a:t>
                      </a:r>
                      <a:endParaRPr lang="en-US" sz="1600" b="1" i="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pPr algn="ctr"/>
                      <a:r>
                        <a:rPr lang="en-US" sz="1600" b="1" dirty="0">
                          <a:solidFill>
                            <a:schemeClr val="bg1"/>
                          </a:solidFill>
                          <a:latin typeface="Times New Roman" panose="02020603050405020304" pitchFamily="18" charset="0"/>
                          <a:cs typeface="Times New Roman" panose="02020603050405020304" pitchFamily="18" charset="0"/>
                        </a:rPr>
                        <a:t>       (MW)</a:t>
                      </a:r>
                    </a:p>
                  </a:txBody>
                  <a:tcPr>
                    <a:solidFill>
                      <a:schemeClr val="accent5">
                        <a:lumMod val="50000"/>
                      </a:schemeClr>
                    </a:solidFill>
                  </a:tcPr>
                </a:tc>
                <a:tc>
                  <a:txBody>
                    <a:bodyPr/>
                    <a:lstStyle/>
                    <a:p>
                      <a:pPr algn="ctr"/>
                      <a:r>
                        <a:rPr lang="en-US" sz="1600" b="1" baseline="0" dirty="0">
                          <a:solidFill>
                            <a:srgbClr val="C00000"/>
                          </a:solidFill>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(MW)</a:t>
                      </a:r>
                    </a:p>
                  </a:txBody>
                  <a:tcPr>
                    <a:solidFill>
                      <a:schemeClr val="accent5">
                        <a:lumMod val="50000"/>
                      </a:schemeClr>
                    </a:solidFill>
                  </a:tcPr>
                </a:tc>
                <a:extLst>
                  <a:ext uri="{0D108BD9-81ED-4DB2-BD59-A6C34878D82A}">
                    <a16:rowId xmlns:a16="http://schemas.microsoft.com/office/drawing/2014/main" val="10000"/>
                  </a:ext>
                </a:extLst>
              </a:tr>
              <a:tr h="316130">
                <a:tc>
                  <a:txBody>
                    <a:bodyPr/>
                    <a:lstStyle/>
                    <a:p>
                      <a:pPr algn="ctr"/>
                      <a:r>
                        <a:rPr lang="en-US" sz="1400" b="0" dirty="0">
                          <a:latin typeface="Times New Roman" panose="02020603050405020304" pitchFamily="18" charset="0"/>
                          <a:cs typeface="Times New Roman" panose="02020603050405020304" pitchFamily="18" charset="0"/>
                        </a:rPr>
                        <a:t>135 – 1</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rPr>
                        <a:t>-361.41</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-365.96</a:t>
                      </a:r>
                    </a:p>
                  </a:txBody>
                  <a:tcPr marL="9525" marR="9525" marT="9525" marB="0" anchor="ctr">
                    <a:solidFill>
                      <a:schemeClr val="accent5">
                        <a:lumMod val="90000"/>
                      </a:schemeClr>
                    </a:solidFill>
                  </a:tcPr>
                </a:tc>
                <a:extLst>
                  <a:ext uri="{0D108BD9-81ED-4DB2-BD59-A6C34878D82A}">
                    <a16:rowId xmlns:a16="http://schemas.microsoft.com/office/drawing/2014/main" val="10001"/>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3 – 133</a:t>
                      </a:r>
                    </a:p>
                  </a:txBody>
                  <a:tcPr/>
                </a:tc>
                <a:tc>
                  <a:txBody>
                    <a:bodyPr/>
                    <a:lstStyle/>
                    <a:p>
                      <a:pPr algn="ctr" fontAlgn="ctr"/>
                      <a:r>
                        <a:rPr lang="en-US" sz="1400" b="0" i="0" u="none" strike="noStrike" dirty="0">
                          <a:solidFill>
                            <a:srgbClr val="000000"/>
                          </a:solidFill>
                          <a:effectLst/>
                          <a:latin typeface="Times New Roman" panose="02020603050405020304" pitchFamily="18" charset="0"/>
                        </a:rPr>
                        <a:t>-312.65</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rPr>
                        <a:t>-304.98</a:t>
                      </a:r>
                    </a:p>
                  </a:txBody>
                  <a:tcPr marL="9525" marR="9525" marT="9525" marB="0" anchor="ctr"/>
                </a:tc>
                <a:extLst>
                  <a:ext uri="{0D108BD9-81ED-4DB2-BD59-A6C34878D82A}">
                    <a16:rowId xmlns:a16="http://schemas.microsoft.com/office/drawing/2014/main" val="10002"/>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134 – 3</a:t>
                      </a:r>
                      <a:r>
                        <a:rPr lang="en-US" sz="1400" b="0" baseline="0" dirty="0">
                          <a:solidFill>
                            <a:schemeClr val="tx1"/>
                          </a:solidFill>
                          <a:latin typeface="Times New Roman" panose="02020603050405020304" pitchFamily="18" charset="0"/>
                          <a:cs typeface="Times New Roman" panose="02020603050405020304" pitchFamily="18" charset="0"/>
                        </a:rPr>
                        <a:t> </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rPr>
                        <a:t>264.05</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259.85</a:t>
                      </a:r>
                    </a:p>
                  </a:txBody>
                  <a:tcPr marL="9525" marR="9525" marT="9525" marB="0" anchor="ctr">
                    <a:solidFill>
                      <a:schemeClr val="accent5">
                        <a:lumMod val="90000"/>
                      </a:schemeClr>
                    </a:solidFill>
                  </a:tcPr>
                </a:tc>
                <a:extLst>
                  <a:ext uri="{0D108BD9-81ED-4DB2-BD59-A6C34878D82A}">
                    <a16:rowId xmlns:a16="http://schemas.microsoft.com/office/drawing/2014/main" val="10003"/>
                  </a:ext>
                </a:extLst>
              </a:tr>
              <a:tr h="3161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anose="02020603050405020304" pitchFamily="18" charset="0"/>
                          <a:cs typeface="Times New Roman" panose="02020603050405020304" pitchFamily="18" charset="0"/>
                        </a:rPr>
                        <a:t>3 – 143</a:t>
                      </a:r>
                    </a:p>
                  </a:txBody>
                  <a:tcPr/>
                </a:tc>
                <a:tc>
                  <a:txBody>
                    <a:bodyPr/>
                    <a:lstStyle/>
                    <a:p>
                      <a:pPr algn="ctr" fontAlgn="ctr"/>
                      <a:r>
                        <a:rPr lang="en-US" sz="1400" b="0" i="0" u="none" strike="noStrike" dirty="0">
                          <a:solidFill>
                            <a:srgbClr val="000000"/>
                          </a:solidFill>
                          <a:effectLst/>
                          <a:latin typeface="Times New Roman" panose="02020603050405020304" pitchFamily="18" charset="0"/>
                        </a:rPr>
                        <a:t>-346.65</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-329.89</a:t>
                      </a:r>
                    </a:p>
                  </a:txBody>
                  <a:tcPr marL="9525" marR="9525" marT="9525" marB="0" anchor="ctr"/>
                </a:tc>
                <a:extLst>
                  <a:ext uri="{0D108BD9-81ED-4DB2-BD59-A6C34878D82A}">
                    <a16:rowId xmlns:a16="http://schemas.microsoft.com/office/drawing/2014/main" val="10004"/>
                  </a:ext>
                </a:extLst>
              </a:tr>
              <a:tr h="3161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Times New Roman" panose="02020603050405020304" pitchFamily="18" charset="0"/>
                          <a:cs typeface="Times New Roman" panose="02020603050405020304" pitchFamily="18" charset="0"/>
                        </a:rPr>
                        <a:t>9</a:t>
                      </a:r>
                      <a:r>
                        <a:rPr lang="en-US" sz="1400" b="0" baseline="0" dirty="0">
                          <a:solidFill>
                            <a:schemeClr val="tx1"/>
                          </a:solidFill>
                          <a:latin typeface="Times New Roman" panose="02020603050405020304" pitchFamily="18" charset="0"/>
                          <a:cs typeface="Times New Roman" panose="02020603050405020304" pitchFamily="18" charset="0"/>
                        </a:rPr>
                        <a:t> – 135</a:t>
                      </a:r>
                    </a:p>
                  </a:txBody>
                  <a:tcP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rPr>
                        <a:t>-126.72</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rPr>
                        <a:t>-122.63</a:t>
                      </a:r>
                    </a:p>
                  </a:txBody>
                  <a:tcPr marL="9525" marR="9525" marT="9525" marB="0" anchor="ctr">
                    <a:solidFill>
                      <a:schemeClr val="accent5">
                        <a:lumMod val="90000"/>
                      </a:schemeClr>
                    </a:solidFill>
                  </a:tcPr>
                </a:tc>
                <a:extLst>
                  <a:ext uri="{0D108BD9-81ED-4DB2-BD59-A6C34878D82A}">
                    <a16:rowId xmlns:a16="http://schemas.microsoft.com/office/drawing/2014/main" val="10005"/>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16</a:t>
                      </a:r>
                      <a:r>
                        <a:rPr lang="en-US" sz="1400" b="0" baseline="0" dirty="0">
                          <a:solidFill>
                            <a:schemeClr val="tx1"/>
                          </a:solidFill>
                          <a:latin typeface="Times New Roman" panose="02020603050405020304" pitchFamily="18" charset="0"/>
                          <a:cs typeface="Times New Roman" panose="02020603050405020304" pitchFamily="18" charset="0"/>
                        </a:rPr>
                        <a:t> – 15</a:t>
                      </a:r>
                    </a:p>
                  </a:txBody>
                  <a:tcPr/>
                </a:tc>
                <a:tc>
                  <a:txBody>
                    <a:bodyPr/>
                    <a:lstStyle/>
                    <a:p>
                      <a:pPr algn="ctr" fontAlgn="ctr"/>
                      <a:r>
                        <a:rPr lang="en-US" sz="1400" b="0" i="0" u="none" strike="noStrike" dirty="0">
                          <a:solidFill>
                            <a:srgbClr val="000000"/>
                          </a:solidFill>
                          <a:effectLst/>
                          <a:latin typeface="Times New Roman" panose="02020603050405020304" pitchFamily="18" charset="0"/>
                        </a:rPr>
                        <a:t>-536.97</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-535.92</a:t>
                      </a:r>
                    </a:p>
                  </a:txBody>
                  <a:tcPr marL="9525" marR="9525" marT="9525" marB="0" anchor="ctr"/>
                </a:tc>
                <a:extLst>
                  <a:ext uri="{0D108BD9-81ED-4DB2-BD59-A6C34878D82A}">
                    <a16:rowId xmlns:a16="http://schemas.microsoft.com/office/drawing/2014/main" val="10006"/>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133</a:t>
                      </a:r>
                      <a:r>
                        <a:rPr lang="en-US" sz="1400" b="0" baseline="0" dirty="0">
                          <a:solidFill>
                            <a:schemeClr val="tx1"/>
                          </a:solidFill>
                          <a:latin typeface="Times New Roman" panose="02020603050405020304" pitchFamily="18" charset="0"/>
                          <a:cs typeface="Times New Roman" panose="02020603050405020304" pitchFamily="18" charset="0"/>
                        </a:rPr>
                        <a:t> – 16</a:t>
                      </a:r>
                    </a:p>
                  </a:txBody>
                  <a:tcP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rPr>
                        <a:t>-359.15</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FF0000"/>
                          </a:solidFill>
                          <a:effectLst/>
                          <a:latin typeface="Times New Roman" panose="02020603050405020304" pitchFamily="18" charset="0"/>
                        </a:rPr>
                        <a:t>-346.74</a:t>
                      </a:r>
                    </a:p>
                  </a:txBody>
                  <a:tcPr marL="9525" marR="9525" marT="9525" marB="0" anchor="ctr">
                    <a:solidFill>
                      <a:schemeClr val="accent5">
                        <a:lumMod val="90000"/>
                      </a:schemeClr>
                    </a:solidFill>
                  </a:tcPr>
                </a:tc>
                <a:extLst>
                  <a:ext uri="{0D108BD9-81ED-4DB2-BD59-A6C34878D82A}">
                    <a16:rowId xmlns:a16="http://schemas.microsoft.com/office/drawing/2014/main" val="10007"/>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16</a:t>
                      </a:r>
                      <a:r>
                        <a:rPr lang="en-US" sz="1400" b="0" baseline="0" dirty="0">
                          <a:solidFill>
                            <a:schemeClr val="tx1"/>
                          </a:solidFill>
                          <a:latin typeface="Times New Roman" panose="02020603050405020304" pitchFamily="18" charset="0"/>
                          <a:cs typeface="Times New Roman" panose="02020603050405020304" pitchFamily="18" charset="0"/>
                        </a:rPr>
                        <a:t> – 135</a:t>
                      </a:r>
                      <a:endParaRPr lang="en-US"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fontAlgn="ctr"/>
                      <a:r>
                        <a:rPr lang="en-US" sz="1400" b="0" i="0" u="none" strike="noStrike">
                          <a:solidFill>
                            <a:srgbClr val="000000"/>
                          </a:solidFill>
                          <a:effectLst/>
                          <a:latin typeface="Times New Roman" panose="02020603050405020304" pitchFamily="18" charset="0"/>
                        </a:rPr>
                        <a:t>-199.93</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-203.06</a:t>
                      </a:r>
                    </a:p>
                  </a:txBody>
                  <a:tcPr marL="9525" marR="9525" marT="9525" marB="0" anchor="ctr"/>
                </a:tc>
                <a:extLst>
                  <a:ext uri="{0D108BD9-81ED-4DB2-BD59-A6C34878D82A}">
                    <a16:rowId xmlns:a16="http://schemas.microsoft.com/office/drawing/2014/main" val="10008"/>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143</a:t>
                      </a:r>
                      <a:r>
                        <a:rPr lang="en-US" sz="1400" b="0" baseline="0" dirty="0">
                          <a:solidFill>
                            <a:schemeClr val="tx1"/>
                          </a:solidFill>
                          <a:latin typeface="Times New Roman" panose="02020603050405020304" pitchFamily="18" charset="0"/>
                          <a:cs typeface="Times New Roman" panose="02020603050405020304" pitchFamily="18" charset="0"/>
                        </a:rPr>
                        <a:t> – 16</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rgbClr val="BADDE1"/>
                    </a:solidFill>
                  </a:tcPr>
                </a:tc>
                <a:tc>
                  <a:txBody>
                    <a:bodyPr/>
                    <a:lstStyle/>
                    <a:p>
                      <a:pPr algn="ctr" fontAlgn="ctr"/>
                      <a:r>
                        <a:rPr lang="en-US" sz="1400" b="0" i="0" u="none" strike="noStrike">
                          <a:solidFill>
                            <a:srgbClr val="000000"/>
                          </a:solidFill>
                          <a:effectLst/>
                          <a:latin typeface="Times New Roman" panose="02020603050405020304" pitchFamily="18" charset="0"/>
                        </a:rPr>
                        <a:t>-270.76</a:t>
                      </a:r>
                    </a:p>
                  </a:txBody>
                  <a:tcPr marL="9525" marR="9525" marT="9525" marB="0" anchor="ctr">
                    <a:solidFill>
                      <a:srgbClr val="BADDE1"/>
                    </a:solidFill>
                  </a:tcPr>
                </a:tc>
                <a:tc>
                  <a:txBody>
                    <a:bodyPr/>
                    <a:lstStyle/>
                    <a:p>
                      <a:pPr algn="ctr" fontAlgn="ctr"/>
                      <a:r>
                        <a:rPr lang="en-US" sz="1400" b="0" i="0" u="none" strike="noStrike" dirty="0">
                          <a:solidFill>
                            <a:srgbClr val="FF0000"/>
                          </a:solidFill>
                          <a:effectLst/>
                          <a:latin typeface="Times New Roman" panose="02020603050405020304" pitchFamily="18" charset="0"/>
                        </a:rPr>
                        <a:t>-281.56</a:t>
                      </a:r>
                    </a:p>
                  </a:txBody>
                  <a:tcPr marL="9525" marR="9525" marT="9525" marB="0" anchor="ctr">
                    <a:solidFill>
                      <a:srgbClr val="BADDE1"/>
                    </a:solidFill>
                  </a:tcPr>
                </a:tc>
                <a:extLst>
                  <a:ext uri="{0D108BD9-81ED-4DB2-BD59-A6C34878D82A}">
                    <a16:rowId xmlns:a16="http://schemas.microsoft.com/office/drawing/2014/main" val="10009"/>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23</a:t>
                      </a:r>
                      <a:r>
                        <a:rPr lang="en-US" sz="1400" b="0" baseline="0" dirty="0">
                          <a:solidFill>
                            <a:schemeClr val="tx1"/>
                          </a:solidFill>
                          <a:latin typeface="Times New Roman" panose="02020603050405020304" pitchFamily="18" charset="0"/>
                          <a:cs typeface="Times New Roman" panose="02020603050405020304" pitchFamily="18" charset="0"/>
                        </a:rPr>
                        <a:t> – 26</a:t>
                      </a:r>
                    </a:p>
                  </a:txBody>
                  <a:tcPr/>
                </a:tc>
                <a:tc>
                  <a:txBody>
                    <a:bodyPr/>
                    <a:lstStyle/>
                    <a:p>
                      <a:pPr algn="ctr" fontAlgn="ctr"/>
                      <a:r>
                        <a:rPr lang="en-US" sz="1400" b="0" i="0" u="none" strike="noStrike">
                          <a:solidFill>
                            <a:srgbClr val="000000"/>
                          </a:solidFill>
                          <a:effectLst/>
                          <a:latin typeface="Times New Roman" panose="02020603050405020304" pitchFamily="18" charset="0"/>
                        </a:rPr>
                        <a:t>64.40</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59.29</a:t>
                      </a:r>
                    </a:p>
                  </a:txBody>
                  <a:tcPr marL="9525" marR="9525" marT="9525" marB="0" anchor="ctr"/>
                </a:tc>
                <a:extLst>
                  <a:ext uri="{0D108BD9-81ED-4DB2-BD59-A6C34878D82A}">
                    <a16:rowId xmlns:a16="http://schemas.microsoft.com/office/drawing/2014/main" val="10010"/>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26</a:t>
                      </a:r>
                      <a:r>
                        <a:rPr lang="en-US" sz="1400" b="0" baseline="0" dirty="0">
                          <a:solidFill>
                            <a:schemeClr val="tx1"/>
                          </a:solidFill>
                          <a:latin typeface="Times New Roman" panose="02020603050405020304" pitchFamily="18" charset="0"/>
                          <a:cs typeface="Times New Roman" panose="02020603050405020304" pitchFamily="18" charset="0"/>
                        </a:rPr>
                        <a:t> – 27</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rgbClr val="BADDE1"/>
                    </a:solidFill>
                  </a:tcPr>
                </a:tc>
                <a:tc>
                  <a:txBody>
                    <a:bodyPr/>
                    <a:lstStyle/>
                    <a:p>
                      <a:pPr algn="ctr" fontAlgn="ctr"/>
                      <a:r>
                        <a:rPr lang="en-US" sz="1400" b="0" i="0" u="none" strike="noStrike">
                          <a:solidFill>
                            <a:srgbClr val="000000"/>
                          </a:solidFill>
                          <a:effectLst/>
                          <a:latin typeface="Times New Roman" panose="02020603050405020304" pitchFamily="18" charset="0"/>
                        </a:rPr>
                        <a:t>89.79</a:t>
                      </a:r>
                    </a:p>
                  </a:txBody>
                  <a:tcPr marL="9525" marR="9525" marT="9525" marB="0" anchor="ctr">
                    <a:solidFill>
                      <a:srgbClr val="BADDE1"/>
                    </a:solidFill>
                  </a:tcPr>
                </a:tc>
                <a:tc>
                  <a:txBody>
                    <a:bodyPr/>
                    <a:lstStyle/>
                    <a:p>
                      <a:pPr algn="ctr" fontAlgn="ctr"/>
                      <a:r>
                        <a:rPr lang="en-US" sz="1400" b="0" i="0" u="none" strike="noStrike" dirty="0">
                          <a:solidFill>
                            <a:srgbClr val="FF0000"/>
                          </a:solidFill>
                          <a:effectLst/>
                          <a:latin typeface="Times New Roman" panose="02020603050405020304" pitchFamily="18" charset="0"/>
                        </a:rPr>
                        <a:t>72.00</a:t>
                      </a:r>
                    </a:p>
                  </a:txBody>
                  <a:tcPr marL="9525" marR="9525" marT="9525" marB="0" anchor="ctr">
                    <a:solidFill>
                      <a:srgbClr val="BADDE1"/>
                    </a:solidFill>
                  </a:tcPr>
                </a:tc>
                <a:extLst>
                  <a:ext uri="{0D108BD9-81ED-4DB2-BD59-A6C34878D82A}">
                    <a16:rowId xmlns:a16="http://schemas.microsoft.com/office/drawing/2014/main" val="10011"/>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26 – 133 </a:t>
                      </a:r>
                    </a:p>
                  </a:txBody>
                  <a:tcPr/>
                </a:tc>
                <a:tc>
                  <a:txBody>
                    <a:bodyPr/>
                    <a:lstStyle/>
                    <a:p>
                      <a:pPr algn="ctr" fontAlgn="ctr"/>
                      <a:r>
                        <a:rPr lang="en-US" sz="1400" b="0" i="0" u="none" strike="noStrike">
                          <a:solidFill>
                            <a:srgbClr val="000000"/>
                          </a:solidFill>
                          <a:effectLst/>
                          <a:latin typeface="Times New Roman" panose="02020603050405020304" pitchFamily="18" charset="0"/>
                        </a:rPr>
                        <a:t>-45.05</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-40.38</a:t>
                      </a:r>
                    </a:p>
                  </a:txBody>
                  <a:tcPr marL="9525" marR="9525" marT="9525" marB="0" anchor="ctr"/>
                </a:tc>
                <a:extLst>
                  <a:ext uri="{0D108BD9-81ED-4DB2-BD59-A6C34878D82A}">
                    <a16:rowId xmlns:a16="http://schemas.microsoft.com/office/drawing/2014/main" val="10012"/>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26 – 143 </a:t>
                      </a:r>
                    </a:p>
                  </a:txBody>
                  <a:tcPr>
                    <a:solidFill>
                      <a:srgbClr val="BADDE1"/>
                    </a:solidFill>
                  </a:tcPr>
                </a:tc>
                <a:tc>
                  <a:txBody>
                    <a:bodyPr/>
                    <a:lstStyle/>
                    <a:p>
                      <a:pPr algn="ctr" fontAlgn="ctr"/>
                      <a:r>
                        <a:rPr lang="en-US" sz="1400" b="0" i="0" u="none" strike="noStrike">
                          <a:solidFill>
                            <a:srgbClr val="000000"/>
                          </a:solidFill>
                          <a:effectLst/>
                          <a:latin typeface="Times New Roman" panose="02020603050405020304" pitchFamily="18" charset="0"/>
                        </a:rPr>
                        <a:t>-74.23</a:t>
                      </a:r>
                    </a:p>
                  </a:txBody>
                  <a:tcPr marL="9525" marR="9525" marT="9525" marB="0" anchor="ctr">
                    <a:solidFill>
                      <a:srgbClr val="BADDE1"/>
                    </a:solidFill>
                  </a:tcPr>
                </a:tc>
                <a:tc>
                  <a:txBody>
                    <a:bodyPr/>
                    <a:lstStyle/>
                    <a:p>
                      <a:pPr algn="ctr" fontAlgn="ctr"/>
                      <a:r>
                        <a:rPr lang="en-US" sz="1400" b="0" i="0" u="none" strike="noStrike" dirty="0">
                          <a:solidFill>
                            <a:srgbClr val="FF0000"/>
                          </a:solidFill>
                          <a:effectLst/>
                          <a:latin typeface="Times New Roman" panose="02020603050405020304" pitchFamily="18" charset="0"/>
                        </a:rPr>
                        <a:t>-61.87</a:t>
                      </a:r>
                    </a:p>
                  </a:txBody>
                  <a:tcPr marL="9525" marR="9525" marT="9525" marB="0" anchor="ctr">
                    <a:solidFill>
                      <a:srgbClr val="BADDE1"/>
                    </a:solidFill>
                  </a:tcPr>
                </a:tc>
                <a:extLst>
                  <a:ext uri="{0D108BD9-81ED-4DB2-BD59-A6C34878D82A}">
                    <a16:rowId xmlns:a16="http://schemas.microsoft.com/office/drawing/2014/main" val="10013"/>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36 – 143 </a:t>
                      </a:r>
                    </a:p>
                  </a:txBody>
                  <a:tcPr/>
                </a:tc>
                <a:tc>
                  <a:txBody>
                    <a:bodyPr/>
                    <a:lstStyle/>
                    <a:p>
                      <a:pPr algn="ctr" fontAlgn="ctr"/>
                      <a:r>
                        <a:rPr lang="en-US" sz="1400" b="0" i="0" u="none" strike="noStrike">
                          <a:solidFill>
                            <a:srgbClr val="000000"/>
                          </a:solidFill>
                          <a:effectLst/>
                          <a:latin typeface="Times New Roman" panose="02020603050405020304" pitchFamily="18" charset="0"/>
                        </a:rPr>
                        <a:t>150.43</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rPr>
                        <a:t>151.78</a:t>
                      </a:r>
                    </a:p>
                  </a:txBody>
                  <a:tcPr marL="9525" marR="9525" marT="9525" marB="0" anchor="ctr"/>
                </a:tc>
                <a:extLst>
                  <a:ext uri="{0D108BD9-81ED-4DB2-BD59-A6C34878D82A}">
                    <a16:rowId xmlns:a16="http://schemas.microsoft.com/office/drawing/2014/main" val="10014"/>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143</a:t>
                      </a:r>
                      <a:r>
                        <a:rPr lang="en-US" sz="1400" b="0" baseline="0" dirty="0">
                          <a:solidFill>
                            <a:schemeClr val="tx1"/>
                          </a:solidFill>
                          <a:latin typeface="Times New Roman" panose="02020603050405020304" pitchFamily="18" charset="0"/>
                          <a:cs typeface="Times New Roman" panose="02020603050405020304" pitchFamily="18" charset="0"/>
                        </a:rPr>
                        <a:t> – 145 </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rgbClr val="BADDE1"/>
                    </a:solidFill>
                  </a:tcPr>
                </a:tc>
                <a:tc>
                  <a:txBody>
                    <a:bodyPr/>
                    <a:lstStyle/>
                    <a:p>
                      <a:pPr algn="ctr" fontAlgn="ctr"/>
                      <a:r>
                        <a:rPr lang="en-US" sz="1400" b="0" i="0" u="none" strike="noStrike">
                          <a:solidFill>
                            <a:srgbClr val="000000"/>
                          </a:solidFill>
                          <a:effectLst/>
                          <a:latin typeface="Times New Roman" panose="02020603050405020304" pitchFamily="18" charset="0"/>
                        </a:rPr>
                        <a:t>4.89</a:t>
                      </a:r>
                    </a:p>
                  </a:txBody>
                  <a:tcPr marL="9525" marR="9525" marT="9525" marB="0" anchor="ctr">
                    <a:solidFill>
                      <a:srgbClr val="BADDE1"/>
                    </a:solidFill>
                  </a:tcPr>
                </a:tc>
                <a:tc>
                  <a:txBody>
                    <a:bodyPr/>
                    <a:lstStyle/>
                    <a:p>
                      <a:pPr algn="ctr" fontAlgn="ctr"/>
                      <a:r>
                        <a:rPr lang="en-US" sz="1400" b="0" i="0" u="none" strike="noStrike" dirty="0">
                          <a:solidFill>
                            <a:srgbClr val="FF0000"/>
                          </a:solidFill>
                          <a:effectLst/>
                          <a:latin typeface="Times New Roman" panose="02020603050405020304" pitchFamily="18" charset="0"/>
                        </a:rPr>
                        <a:t>5.87</a:t>
                      </a:r>
                    </a:p>
                  </a:txBody>
                  <a:tcPr marL="9525" marR="9525" marT="9525" marB="0" anchor="ctr">
                    <a:solidFill>
                      <a:srgbClr val="BADDE1"/>
                    </a:solidFill>
                  </a:tcPr>
                </a:tc>
                <a:extLst>
                  <a:ext uri="{0D108BD9-81ED-4DB2-BD59-A6C34878D82A}">
                    <a16:rowId xmlns:a16="http://schemas.microsoft.com/office/drawing/2014/main" val="10015"/>
                  </a:ext>
                </a:extLst>
              </a:tr>
              <a:tr h="316130">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143 – 146 </a:t>
                      </a:r>
                    </a:p>
                  </a:txBody>
                  <a:tcP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rPr>
                        <a:t>4.89</a:t>
                      </a:r>
                    </a:p>
                  </a:txBody>
                  <a:tcPr marL="9525" marR="9525" marT="9525" marB="0" anchor="ctr">
                    <a:solidFill>
                      <a:srgbClr val="F3F9FA"/>
                    </a:solidFill>
                  </a:tcPr>
                </a:tc>
                <a:tc>
                  <a:txBody>
                    <a:bodyPr/>
                    <a:lstStyle/>
                    <a:p>
                      <a:pPr algn="ctr" fontAlgn="ctr"/>
                      <a:r>
                        <a:rPr lang="en-US" sz="1400" b="0" i="0" u="none" strike="noStrike" dirty="0">
                          <a:solidFill>
                            <a:srgbClr val="FF0000"/>
                          </a:solidFill>
                          <a:effectLst/>
                          <a:latin typeface="Times New Roman" panose="02020603050405020304" pitchFamily="18" charset="0"/>
                        </a:rPr>
                        <a:t>5.87</a:t>
                      </a:r>
                    </a:p>
                  </a:txBody>
                  <a:tcPr marL="9525" marR="9525" marT="9525" marB="0" anchor="ctr">
                    <a:solidFill>
                      <a:srgbClr val="F3F9FA"/>
                    </a:solidFill>
                  </a:tcPr>
                </a:tc>
                <a:extLst>
                  <a:ext uri="{0D108BD9-81ED-4DB2-BD59-A6C34878D82A}">
                    <a16:rowId xmlns:a16="http://schemas.microsoft.com/office/drawing/2014/main" val="10016"/>
                  </a:ext>
                </a:extLst>
              </a:tr>
            </a:tbl>
          </a:graphicData>
        </a:graphic>
      </p:graphicFrame>
      <p:sp>
        <p:nvSpPr>
          <p:cNvPr id="100" name="Rectangle 99"/>
          <p:cNvSpPr/>
          <p:nvPr/>
        </p:nvSpPr>
        <p:spPr>
          <a:xfrm>
            <a:off x="589775" y="1309707"/>
            <a:ext cx="181492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Attack Design:</a:t>
            </a:r>
          </a:p>
        </p:txBody>
      </p:sp>
      <p:graphicFrame>
        <p:nvGraphicFramePr>
          <p:cNvPr id="2" name="Object 1"/>
          <p:cNvGraphicFramePr>
            <a:graphicFrameLocks noChangeAspect="1"/>
          </p:cNvGraphicFramePr>
          <p:nvPr>
            <p:extLst/>
          </p:nvPr>
        </p:nvGraphicFramePr>
        <p:xfrm>
          <a:off x="6563202" y="1243013"/>
          <a:ext cx="330200" cy="292100"/>
        </p:xfrm>
        <a:graphic>
          <a:graphicData uri="http://schemas.openxmlformats.org/presentationml/2006/ole">
            <mc:AlternateContent xmlns:mc="http://schemas.openxmlformats.org/markup-compatibility/2006">
              <mc:Choice xmlns:v="urn:schemas-microsoft-com:vml" Requires="v">
                <p:oleObj spid="_x0000_s2154" name="Equation" r:id="rId4" imgW="330120" imgH="291960" progId="Equation.DSMT4">
                  <p:embed/>
                </p:oleObj>
              </mc:Choice>
              <mc:Fallback>
                <p:oleObj name="Equation" r:id="rId4" imgW="330120" imgH="291960" progId="Equation.DSMT4">
                  <p:embed/>
                  <p:pic>
                    <p:nvPicPr>
                      <p:cNvPr id="2" name="Object 1"/>
                      <p:cNvPicPr/>
                      <p:nvPr/>
                    </p:nvPicPr>
                    <p:blipFill>
                      <a:blip r:embed="rId5"/>
                      <a:stretch>
                        <a:fillRect/>
                      </a:stretch>
                    </p:blipFill>
                    <p:spPr>
                      <a:xfrm>
                        <a:off x="6563202" y="1243013"/>
                        <a:ext cx="330200" cy="292100"/>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7933339" y="1223963"/>
          <a:ext cx="330200" cy="330200"/>
        </p:xfrm>
        <a:graphic>
          <a:graphicData uri="http://schemas.openxmlformats.org/presentationml/2006/ole">
            <mc:AlternateContent xmlns:mc="http://schemas.openxmlformats.org/markup-compatibility/2006">
              <mc:Choice xmlns:v="urn:schemas-microsoft-com:vml" Requires="v">
                <p:oleObj spid="_x0000_s2155" name="Equation" r:id="rId6" imgW="330120" imgH="330120" progId="Equation.DSMT4">
                  <p:embed/>
                </p:oleObj>
              </mc:Choice>
              <mc:Fallback>
                <p:oleObj name="Equation" r:id="rId6" imgW="330120" imgH="330120" progId="Equation.DSMT4">
                  <p:embed/>
                  <p:pic>
                    <p:nvPicPr>
                      <p:cNvPr id="42" name="Object 41"/>
                      <p:cNvPicPr/>
                      <p:nvPr/>
                    </p:nvPicPr>
                    <p:blipFill>
                      <a:blip r:embed="rId7"/>
                      <a:stretch>
                        <a:fillRect/>
                      </a:stretch>
                    </p:blipFill>
                    <p:spPr>
                      <a:xfrm>
                        <a:off x="7933339" y="1223963"/>
                        <a:ext cx="330200" cy="330200"/>
                      </a:xfrm>
                      <a:prstGeom prst="rect">
                        <a:avLst/>
                      </a:prstGeom>
                    </p:spPr>
                  </p:pic>
                </p:oleObj>
              </mc:Fallback>
            </mc:AlternateContent>
          </a:graphicData>
        </a:graphic>
      </p:graphicFrame>
      <p:grpSp>
        <p:nvGrpSpPr>
          <p:cNvPr id="3" name="Group 2"/>
          <p:cNvGrpSpPr/>
          <p:nvPr/>
        </p:nvGrpSpPr>
        <p:grpSpPr>
          <a:xfrm>
            <a:off x="715820" y="5898873"/>
            <a:ext cx="4059125" cy="584775"/>
            <a:chOff x="790110" y="5972933"/>
            <a:chExt cx="4059125" cy="584775"/>
          </a:xfrm>
        </p:grpSpPr>
        <p:sp>
          <p:nvSpPr>
            <p:cNvPr id="105" name="Rectangle 104"/>
            <p:cNvSpPr/>
            <p:nvPr/>
          </p:nvSpPr>
          <p:spPr>
            <a:xfrm>
              <a:off x="790110" y="5972933"/>
              <a:ext cx="40591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Actual from side line flow measurements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False from side line flow measurements</a:t>
              </a:r>
            </a:p>
          </p:txBody>
        </p:sp>
        <p:graphicFrame>
          <p:nvGraphicFramePr>
            <p:cNvPr id="43" name="Object 42"/>
            <p:cNvGraphicFramePr>
              <a:graphicFrameLocks noChangeAspect="1"/>
            </p:cNvGraphicFramePr>
            <p:nvPr>
              <p:extLst/>
            </p:nvPr>
          </p:nvGraphicFramePr>
          <p:xfrm>
            <a:off x="881394" y="5975056"/>
            <a:ext cx="330200" cy="292100"/>
          </p:xfrm>
          <a:graphic>
            <a:graphicData uri="http://schemas.openxmlformats.org/presentationml/2006/ole">
              <mc:AlternateContent xmlns:mc="http://schemas.openxmlformats.org/markup-compatibility/2006">
                <mc:Choice xmlns:v="urn:schemas-microsoft-com:vml" Requires="v">
                  <p:oleObj spid="_x0000_s2156" name="Equation" r:id="rId8" imgW="330120" imgH="291960" progId="Equation.DSMT4">
                    <p:embed/>
                  </p:oleObj>
                </mc:Choice>
                <mc:Fallback>
                  <p:oleObj name="Equation" r:id="rId8" imgW="330120" imgH="291960" progId="Equation.DSMT4">
                    <p:embed/>
                    <p:pic>
                      <p:nvPicPr>
                        <p:cNvPr id="43" name="Object 42"/>
                        <p:cNvPicPr/>
                        <p:nvPr/>
                      </p:nvPicPr>
                      <p:blipFill>
                        <a:blip r:embed="rId9"/>
                        <a:stretch>
                          <a:fillRect/>
                        </a:stretch>
                      </p:blipFill>
                      <p:spPr>
                        <a:xfrm>
                          <a:off x="881394" y="5975056"/>
                          <a:ext cx="330200" cy="292100"/>
                        </a:xfrm>
                        <a:prstGeom prst="rect">
                          <a:avLst/>
                        </a:prstGeom>
                      </p:spPr>
                    </p:pic>
                  </p:oleObj>
                </mc:Fallback>
              </mc:AlternateContent>
            </a:graphicData>
          </a:graphic>
        </p:graphicFrame>
        <p:graphicFrame>
          <p:nvGraphicFramePr>
            <p:cNvPr id="44" name="Object 43"/>
            <p:cNvGraphicFramePr>
              <a:graphicFrameLocks noChangeAspect="1"/>
            </p:cNvGraphicFramePr>
            <p:nvPr>
              <p:extLst/>
            </p:nvPr>
          </p:nvGraphicFramePr>
          <p:xfrm>
            <a:off x="881394" y="6173373"/>
            <a:ext cx="330200" cy="330200"/>
          </p:xfrm>
          <a:graphic>
            <a:graphicData uri="http://schemas.openxmlformats.org/presentationml/2006/ole">
              <mc:AlternateContent xmlns:mc="http://schemas.openxmlformats.org/markup-compatibility/2006">
                <mc:Choice xmlns:v="urn:schemas-microsoft-com:vml" Requires="v">
                  <p:oleObj spid="_x0000_s2157" name="Equation" r:id="rId10" imgW="330120" imgH="330120" progId="Equation.DSMT4">
                    <p:embed/>
                  </p:oleObj>
                </mc:Choice>
                <mc:Fallback>
                  <p:oleObj name="Equation" r:id="rId10" imgW="330120" imgH="330120" progId="Equation.DSMT4">
                    <p:embed/>
                    <p:pic>
                      <p:nvPicPr>
                        <p:cNvPr id="44" name="Object 43"/>
                        <p:cNvPicPr/>
                        <p:nvPr/>
                      </p:nvPicPr>
                      <p:blipFill>
                        <a:blip r:embed="rId7"/>
                        <a:stretch>
                          <a:fillRect/>
                        </a:stretch>
                      </p:blipFill>
                      <p:spPr>
                        <a:xfrm>
                          <a:off x="881394" y="6173373"/>
                          <a:ext cx="330200" cy="330200"/>
                        </a:xfrm>
                        <a:prstGeom prst="rect">
                          <a:avLst/>
                        </a:prstGeom>
                      </p:spPr>
                    </p:pic>
                  </p:oleObj>
                </mc:Fallback>
              </mc:AlternateContent>
            </a:graphicData>
          </a:graphic>
        </p:graphicFrame>
      </p:grpSp>
      <p:sp>
        <p:nvSpPr>
          <p:cNvPr id="52" name="Rectangle 51"/>
          <p:cNvSpPr/>
          <p:nvPr/>
        </p:nvSpPr>
        <p:spPr bwMode="auto">
          <a:xfrm>
            <a:off x="1839161" y="3739357"/>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4" name="Rectangle 53"/>
          <p:cNvSpPr/>
          <p:nvPr/>
        </p:nvSpPr>
        <p:spPr bwMode="auto">
          <a:xfrm>
            <a:off x="1748291" y="3880745"/>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5" name="Rectangle 54"/>
          <p:cNvSpPr/>
          <p:nvPr/>
        </p:nvSpPr>
        <p:spPr bwMode="auto">
          <a:xfrm>
            <a:off x="1710364" y="5284298"/>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8" name="Rectangle 57"/>
          <p:cNvSpPr/>
          <p:nvPr/>
        </p:nvSpPr>
        <p:spPr bwMode="auto">
          <a:xfrm rot="7200000">
            <a:off x="2635731" y="4292424"/>
            <a:ext cx="84305" cy="129206"/>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0" name="Rectangle 59"/>
          <p:cNvSpPr/>
          <p:nvPr/>
        </p:nvSpPr>
        <p:spPr bwMode="auto">
          <a:xfrm rot="7200000">
            <a:off x="2399315" y="2693489"/>
            <a:ext cx="84305" cy="129206"/>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2" name="Rectangle 61"/>
          <p:cNvSpPr/>
          <p:nvPr/>
        </p:nvSpPr>
        <p:spPr bwMode="auto">
          <a:xfrm rot="7200000">
            <a:off x="4056025" y="3497706"/>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3" name="Rectangle 62"/>
          <p:cNvSpPr/>
          <p:nvPr/>
        </p:nvSpPr>
        <p:spPr bwMode="auto">
          <a:xfrm rot="7200000">
            <a:off x="3910721" y="3750603"/>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6" name="Rectangle 65"/>
          <p:cNvSpPr/>
          <p:nvPr/>
        </p:nvSpPr>
        <p:spPr bwMode="auto">
          <a:xfrm rot="3600000">
            <a:off x="2639520" y="5368438"/>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8" name="Rectangle 67"/>
          <p:cNvSpPr/>
          <p:nvPr/>
        </p:nvSpPr>
        <p:spPr bwMode="auto">
          <a:xfrm rot="2700000">
            <a:off x="2890966" y="4265250"/>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9" name="Rectangle 68"/>
          <p:cNvSpPr/>
          <p:nvPr/>
        </p:nvSpPr>
        <p:spPr bwMode="auto">
          <a:xfrm rot="1500000">
            <a:off x="3351657" y="3411273"/>
            <a:ext cx="48895" cy="132179"/>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2" name="Rectangle 71"/>
          <p:cNvSpPr/>
          <p:nvPr/>
        </p:nvSpPr>
        <p:spPr bwMode="auto">
          <a:xfrm rot="21300000">
            <a:off x="3733221" y="3666206"/>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3" name="Rectangle 72"/>
          <p:cNvSpPr/>
          <p:nvPr/>
        </p:nvSpPr>
        <p:spPr bwMode="auto">
          <a:xfrm rot="21300000">
            <a:off x="2951513" y="4083598"/>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4" name="Rectangle 73"/>
          <p:cNvSpPr/>
          <p:nvPr/>
        </p:nvSpPr>
        <p:spPr bwMode="auto">
          <a:xfrm rot="21300000">
            <a:off x="3567780" y="4008396"/>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5" name="Rectangle 74"/>
          <p:cNvSpPr/>
          <p:nvPr/>
        </p:nvSpPr>
        <p:spPr bwMode="auto">
          <a:xfrm rot="1800000">
            <a:off x="2519381" y="4039481"/>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77" name="Rectangle 76"/>
          <p:cNvSpPr/>
          <p:nvPr/>
        </p:nvSpPr>
        <p:spPr bwMode="auto">
          <a:xfrm rot="2700000">
            <a:off x="2797647" y="3248740"/>
            <a:ext cx="54344" cy="118927"/>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0" name="Rectangle 79"/>
          <p:cNvSpPr/>
          <p:nvPr/>
        </p:nvSpPr>
        <p:spPr bwMode="auto">
          <a:xfrm rot="9600000">
            <a:off x="2906187" y="3447531"/>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81" name="Oval 80"/>
          <p:cNvSpPr/>
          <p:nvPr/>
        </p:nvSpPr>
        <p:spPr>
          <a:xfrm>
            <a:off x="1516507" y="5379400"/>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p:cNvSpPr/>
          <p:nvPr/>
        </p:nvSpPr>
        <p:spPr>
          <a:xfrm>
            <a:off x="2709893" y="5456781"/>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p:cNvSpPr/>
          <p:nvPr/>
        </p:nvSpPr>
        <p:spPr>
          <a:xfrm>
            <a:off x="2328438" y="4914026"/>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Oval 83"/>
          <p:cNvSpPr/>
          <p:nvPr/>
        </p:nvSpPr>
        <p:spPr>
          <a:xfrm>
            <a:off x="2694579" y="4097879"/>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Oval 84"/>
          <p:cNvSpPr/>
          <p:nvPr/>
        </p:nvSpPr>
        <p:spPr>
          <a:xfrm>
            <a:off x="2962710" y="4310215"/>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Oval 85"/>
          <p:cNvSpPr/>
          <p:nvPr/>
        </p:nvSpPr>
        <p:spPr>
          <a:xfrm>
            <a:off x="726428" y="4074498"/>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Oval 86"/>
          <p:cNvSpPr/>
          <p:nvPr/>
        </p:nvSpPr>
        <p:spPr>
          <a:xfrm>
            <a:off x="920443" y="3548932"/>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Oval 87"/>
          <p:cNvSpPr/>
          <p:nvPr/>
        </p:nvSpPr>
        <p:spPr>
          <a:xfrm>
            <a:off x="2073564" y="3848593"/>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p:cNvSpPr/>
          <p:nvPr/>
        </p:nvSpPr>
        <p:spPr>
          <a:xfrm>
            <a:off x="2616678" y="3193826"/>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Oval 89"/>
          <p:cNvSpPr/>
          <p:nvPr/>
        </p:nvSpPr>
        <p:spPr>
          <a:xfrm>
            <a:off x="3126629" y="3352725"/>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Oval 90"/>
          <p:cNvSpPr/>
          <p:nvPr/>
        </p:nvSpPr>
        <p:spPr>
          <a:xfrm>
            <a:off x="3525835" y="3501359"/>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Oval 91"/>
          <p:cNvSpPr/>
          <p:nvPr/>
        </p:nvSpPr>
        <p:spPr>
          <a:xfrm>
            <a:off x="4177694" y="3242441"/>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p:cNvSpPr/>
          <p:nvPr/>
        </p:nvSpPr>
        <p:spPr>
          <a:xfrm>
            <a:off x="3934369" y="3642150"/>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p:cNvSpPr/>
          <p:nvPr/>
        </p:nvSpPr>
        <p:spPr>
          <a:xfrm>
            <a:off x="2418958" y="2525978"/>
            <a:ext cx="112216" cy="1247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p:cNvSpPr/>
          <p:nvPr/>
        </p:nvSpPr>
        <p:spPr bwMode="auto">
          <a:xfrm rot="1800000">
            <a:off x="3341614" y="3570348"/>
            <a:ext cx="75853" cy="143604"/>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6" name="Rectangle 5"/>
          <p:cNvSpPr/>
          <p:nvPr/>
        </p:nvSpPr>
        <p:spPr>
          <a:xfrm>
            <a:off x="4980906" y="2525978"/>
            <a:ext cx="3959372" cy="300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4993263" y="4737825"/>
            <a:ext cx="3959372" cy="300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1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1" nodeType="clickEffect">
                                  <p:stCondLst>
                                    <p:cond delay="0"/>
                                  </p:stCondLst>
                                  <p:childTnLst>
                                    <p:set>
                                      <p:cBhvr>
                                        <p:cTn id="18" dur="indefinite"/>
                                        <p:tgtEl>
                                          <p:spTgt spid="52"/>
                                        </p:tgtEl>
                                        <p:attrNameLst>
                                          <p:attrName>fillcolor</p:attrName>
                                        </p:attrNameLst>
                                      </p:cBhvr>
                                      <p:to>
                                        <p:clrVal>
                                          <a:srgbClr val="FF3300"/>
                                        </p:clrVal>
                                      </p:to>
                                    </p:set>
                                    <p:set>
                                      <p:cBhvr>
                                        <p:cTn id="19" dur="indefinite"/>
                                        <p:tgtEl>
                                          <p:spTgt spid="52"/>
                                        </p:tgtEl>
                                        <p:attrNameLst>
                                          <p:attrName>fill.type</p:attrName>
                                        </p:attrNameLst>
                                      </p:cBhvr>
                                      <p:to>
                                        <p:strVal val="solid"/>
                                      </p:to>
                                    </p:set>
                                    <p:set>
                                      <p:cBhvr>
                                        <p:cTn id="20" dur="indefinite"/>
                                        <p:tgtEl>
                                          <p:spTgt spid="52"/>
                                        </p:tgtEl>
                                        <p:attrNameLst>
                                          <p:attrName>fill.on</p:attrName>
                                        </p:attrNameLst>
                                      </p:cBhvr>
                                      <p:to>
                                        <p:strVal val="true"/>
                                      </p:to>
                                    </p:set>
                                  </p:childTnLst>
                                </p:cTn>
                              </p:par>
                              <p:par>
                                <p:cTn id="21" presetID="1" presetClass="emph" presetSubtype="1" nodeType="withEffect">
                                  <p:stCondLst>
                                    <p:cond delay="0"/>
                                  </p:stCondLst>
                                  <p:childTnLst>
                                    <p:set>
                                      <p:cBhvr>
                                        <p:cTn id="22" dur="indefinite"/>
                                        <p:tgtEl>
                                          <p:spTgt spid="54"/>
                                        </p:tgtEl>
                                        <p:attrNameLst>
                                          <p:attrName>fillcolor</p:attrName>
                                        </p:attrNameLst>
                                      </p:cBhvr>
                                      <p:to>
                                        <p:clrVal>
                                          <a:srgbClr val="FF3300"/>
                                        </p:clrVal>
                                      </p:to>
                                    </p:set>
                                    <p:set>
                                      <p:cBhvr>
                                        <p:cTn id="23" dur="indefinite"/>
                                        <p:tgtEl>
                                          <p:spTgt spid="54"/>
                                        </p:tgtEl>
                                        <p:attrNameLst>
                                          <p:attrName>fill.type</p:attrName>
                                        </p:attrNameLst>
                                      </p:cBhvr>
                                      <p:to>
                                        <p:strVal val="solid"/>
                                      </p:to>
                                    </p:set>
                                    <p:set>
                                      <p:cBhvr>
                                        <p:cTn id="24" dur="indefinite"/>
                                        <p:tgtEl>
                                          <p:spTgt spid="54"/>
                                        </p:tgtEl>
                                        <p:attrNameLst>
                                          <p:attrName>fill.on</p:attrName>
                                        </p:attrNameLst>
                                      </p:cBhvr>
                                      <p:to>
                                        <p:strVal val="true"/>
                                      </p:to>
                                    </p:set>
                                  </p:childTnLst>
                                </p:cTn>
                              </p:par>
                              <p:par>
                                <p:cTn id="25" presetID="1" presetClass="emph" presetSubtype="1" nodeType="withEffect">
                                  <p:stCondLst>
                                    <p:cond delay="0"/>
                                  </p:stCondLst>
                                  <p:childTnLst>
                                    <p:set>
                                      <p:cBhvr>
                                        <p:cTn id="26" dur="indefinite"/>
                                        <p:tgtEl>
                                          <p:spTgt spid="55"/>
                                        </p:tgtEl>
                                        <p:attrNameLst>
                                          <p:attrName>fillcolor</p:attrName>
                                        </p:attrNameLst>
                                      </p:cBhvr>
                                      <p:to>
                                        <p:clrVal>
                                          <a:srgbClr val="FF3300"/>
                                        </p:clrVal>
                                      </p:to>
                                    </p:set>
                                    <p:set>
                                      <p:cBhvr>
                                        <p:cTn id="27" dur="indefinite"/>
                                        <p:tgtEl>
                                          <p:spTgt spid="55"/>
                                        </p:tgtEl>
                                        <p:attrNameLst>
                                          <p:attrName>fill.type</p:attrName>
                                        </p:attrNameLst>
                                      </p:cBhvr>
                                      <p:to>
                                        <p:strVal val="solid"/>
                                      </p:to>
                                    </p:set>
                                    <p:set>
                                      <p:cBhvr>
                                        <p:cTn id="28" dur="indefinite"/>
                                        <p:tgtEl>
                                          <p:spTgt spid="55"/>
                                        </p:tgtEl>
                                        <p:attrNameLst>
                                          <p:attrName>fill.on</p:attrName>
                                        </p:attrNameLst>
                                      </p:cBhvr>
                                      <p:to>
                                        <p:strVal val="true"/>
                                      </p:to>
                                    </p:set>
                                  </p:childTnLst>
                                </p:cTn>
                              </p:par>
                              <p:par>
                                <p:cTn id="29" presetID="1" presetClass="emph" presetSubtype="1" nodeType="withEffect">
                                  <p:stCondLst>
                                    <p:cond delay="0"/>
                                  </p:stCondLst>
                                  <p:childTnLst>
                                    <p:set>
                                      <p:cBhvr>
                                        <p:cTn id="30" dur="indefinite"/>
                                        <p:tgtEl>
                                          <p:spTgt spid="58"/>
                                        </p:tgtEl>
                                        <p:attrNameLst>
                                          <p:attrName>fillcolor</p:attrName>
                                        </p:attrNameLst>
                                      </p:cBhvr>
                                      <p:to>
                                        <p:clrVal>
                                          <a:srgbClr val="FF3300"/>
                                        </p:clrVal>
                                      </p:to>
                                    </p:set>
                                    <p:set>
                                      <p:cBhvr>
                                        <p:cTn id="31" dur="indefinite"/>
                                        <p:tgtEl>
                                          <p:spTgt spid="58"/>
                                        </p:tgtEl>
                                        <p:attrNameLst>
                                          <p:attrName>fill.type</p:attrName>
                                        </p:attrNameLst>
                                      </p:cBhvr>
                                      <p:to>
                                        <p:strVal val="solid"/>
                                      </p:to>
                                    </p:set>
                                    <p:set>
                                      <p:cBhvr>
                                        <p:cTn id="32" dur="indefinite"/>
                                        <p:tgtEl>
                                          <p:spTgt spid="58"/>
                                        </p:tgtEl>
                                        <p:attrNameLst>
                                          <p:attrName>fill.on</p:attrName>
                                        </p:attrNameLst>
                                      </p:cBhvr>
                                      <p:to>
                                        <p:strVal val="true"/>
                                      </p:to>
                                    </p:set>
                                  </p:childTnLst>
                                </p:cTn>
                              </p:par>
                              <p:par>
                                <p:cTn id="33" presetID="1" presetClass="emph" presetSubtype="1" nodeType="withEffect">
                                  <p:stCondLst>
                                    <p:cond delay="0"/>
                                  </p:stCondLst>
                                  <p:childTnLst>
                                    <p:set>
                                      <p:cBhvr>
                                        <p:cTn id="34" dur="indefinite"/>
                                        <p:tgtEl>
                                          <p:spTgt spid="60"/>
                                        </p:tgtEl>
                                        <p:attrNameLst>
                                          <p:attrName>fillcolor</p:attrName>
                                        </p:attrNameLst>
                                      </p:cBhvr>
                                      <p:to>
                                        <p:clrVal>
                                          <a:srgbClr val="FF3300"/>
                                        </p:clrVal>
                                      </p:to>
                                    </p:set>
                                    <p:set>
                                      <p:cBhvr>
                                        <p:cTn id="35" dur="indefinite"/>
                                        <p:tgtEl>
                                          <p:spTgt spid="60"/>
                                        </p:tgtEl>
                                        <p:attrNameLst>
                                          <p:attrName>fill.type</p:attrName>
                                        </p:attrNameLst>
                                      </p:cBhvr>
                                      <p:to>
                                        <p:strVal val="solid"/>
                                      </p:to>
                                    </p:set>
                                    <p:set>
                                      <p:cBhvr>
                                        <p:cTn id="36" dur="indefinite"/>
                                        <p:tgtEl>
                                          <p:spTgt spid="60"/>
                                        </p:tgtEl>
                                        <p:attrNameLst>
                                          <p:attrName>fill.on</p:attrName>
                                        </p:attrNameLst>
                                      </p:cBhvr>
                                      <p:to>
                                        <p:strVal val="true"/>
                                      </p:to>
                                    </p:set>
                                  </p:childTnLst>
                                </p:cTn>
                              </p:par>
                              <p:par>
                                <p:cTn id="37" presetID="1" presetClass="emph" presetSubtype="1" nodeType="withEffect">
                                  <p:stCondLst>
                                    <p:cond delay="0"/>
                                  </p:stCondLst>
                                  <p:childTnLst>
                                    <p:set>
                                      <p:cBhvr>
                                        <p:cTn id="38" dur="indefinite"/>
                                        <p:tgtEl>
                                          <p:spTgt spid="62"/>
                                        </p:tgtEl>
                                        <p:attrNameLst>
                                          <p:attrName>fillcolor</p:attrName>
                                        </p:attrNameLst>
                                      </p:cBhvr>
                                      <p:to>
                                        <p:clrVal>
                                          <a:srgbClr val="FF3300"/>
                                        </p:clrVal>
                                      </p:to>
                                    </p:set>
                                    <p:set>
                                      <p:cBhvr>
                                        <p:cTn id="39" dur="indefinite"/>
                                        <p:tgtEl>
                                          <p:spTgt spid="62"/>
                                        </p:tgtEl>
                                        <p:attrNameLst>
                                          <p:attrName>fill.type</p:attrName>
                                        </p:attrNameLst>
                                      </p:cBhvr>
                                      <p:to>
                                        <p:strVal val="solid"/>
                                      </p:to>
                                    </p:set>
                                    <p:set>
                                      <p:cBhvr>
                                        <p:cTn id="40" dur="indefinite"/>
                                        <p:tgtEl>
                                          <p:spTgt spid="62"/>
                                        </p:tgtEl>
                                        <p:attrNameLst>
                                          <p:attrName>fill.on</p:attrName>
                                        </p:attrNameLst>
                                      </p:cBhvr>
                                      <p:to>
                                        <p:strVal val="true"/>
                                      </p:to>
                                    </p:set>
                                  </p:childTnLst>
                                </p:cTn>
                              </p:par>
                              <p:par>
                                <p:cTn id="41" presetID="1" presetClass="emph" presetSubtype="1" nodeType="withEffect">
                                  <p:stCondLst>
                                    <p:cond delay="0"/>
                                  </p:stCondLst>
                                  <p:childTnLst>
                                    <p:set>
                                      <p:cBhvr>
                                        <p:cTn id="42" dur="indefinite"/>
                                        <p:tgtEl>
                                          <p:spTgt spid="63"/>
                                        </p:tgtEl>
                                        <p:attrNameLst>
                                          <p:attrName>fillcolor</p:attrName>
                                        </p:attrNameLst>
                                      </p:cBhvr>
                                      <p:to>
                                        <p:clrVal>
                                          <a:srgbClr val="FF3300"/>
                                        </p:clrVal>
                                      </p:to>
                                    </p:set>
                                    <p:set>
                                      <p:cBhvr>
                                        <p:cTn id="43" dur="indefinite"/>
                                        <p:tgtEl>
                                          <p:spTgt spid="63"/>
                                        </p:tgtEl>
                                        <p:attrNameLst>
                                          <p:attrName>fill.type</p:attrName>
                                        </p:attrNameLst>
                                      </p:cBhvr>
                                      <p:to>
                                        <p:strVal val="solid"/>
                                      </p:to>
                                    </p:set>
                                    <p:set>
                                      <p:cBhvr>
                                        <p:cTn id="44" dur="indefinite"/>
                                        <p:tgtEl>
                                          <p:spTgt spid="63"/>
                                        </p:tgtEl>
                                        <p:attrNameLst>
                                          <p:attrName>fill.on</p:attrName>
                                        </p:attrNameLst>
                                      </p:cBhvr>
                                      <p:to>
                                        <p:strVal val="true"/>
                                      </p:to>
                                    </p:set>
                                  </p:childTnLst>
                                </p:cTn>
                              </p:par>
                              <p:par>
                                <p:cTn id="45" presetID="1" presetClass="emph" presetSubtype="1" nodeType="withEffect">
                                  <p:stCondLst>
                                    <p:cond delay="0"/>
                                  </p:stCondLst>
                                  <p:childTnLst>
                                    <p:set>
                                      <p:cBhvr>
                                        <p:cTn id="46" dur="indefinite"/>
                                        <p:tgtEl>
                                          <p:spTgt spid="66"/>
                                        </p:tgtEl>
                                        <p:attrNameLst>
                                          <p:attrName>fillcolor</p:attrName>
                                        </p:attrNameLst>
                                      </p:cBhvr>
                                      <p:to>
                                        <p:clrVal>
                                          <a:srgbClr val="FF3300"/>
                                        </p:clrVal>
                                      </p:to>
                                    </p:set>
                                    <p:set>
                                      <p:cBhvr>
                                        <p:cTn id="47" dur="indefinite"/>
                                        <p:tgtEl>
                                          <p:spTgt spid="66"/>
                                        </p:tgtEl>
                                        <p:attrNameLst>
                                          <p:attrName>fill.type</p:attrName>
                                        </p:attrNameLst>
                                      </p:cBhvr>
                                      <p:to>
                                        <p:strVal val="solid"/>
                                      </p:to>
                                    </p:set>
                                    <p:set>
                                      <p:cBhvr>
                                        <p:cTn id="48" dur="indefinite"/>
                                        <p:tgtEl>
                                          <p:spTgt spid="66"/>
                                        </p:tgtEl>
                                        <p:attrNameLst>
                                          <p:attrName>fill.on</p:attrName>
                                        </p:attrNameLst>
                                      </p:cBhvr>
                                      <p:to>
                                        <p:strVal val="true"/>
                                      </p:to>
                                    </p:set>
                                  </p:childTnLst>
                                </p:cTn>
                              </p:par>
                              <p:par>
                                <p:cTn id="49" presetID="1" presetClass="emph" presetSubtype="1" nodeType="withEffect">
                                  <p:stCondLst>
                                    <p:cond delay="0"/>
                                  </p:stCondLst>
                                  <p:childTnLst>
                                    <p:set>
                                      <p:cBhvr>
                                        <p:cTn id="50" dur="indefinite"/>
                                        <p:tgtEl>
                                          <p:spTgt spid="68"/>
                                        </p:tgtEl>
                                        <p:attrNameLst>
                                          <p:attrName>fillcolor</p:attrName>
                                        </p:attrNameLst>
                                      </p:cBhvr>
                                      <p:to>
                                        <p:clrVal>
                                          <a:srgbClr val="FF3300"/>
                                        </p:clrVal>
                                      </p:to>
                                    </p:set>
                                    <p:set>
                                      <p:cBhvr>
                                        <p:cTn id="51" dur="indefinite"/>
                                        <p:tgtEl>
                                          <p:spTgt spid="68"/>
                                        </p:tgtEl>
                                        <p:attrNameLst>
                                          <p:attrName>fill.type</p:attrName>
                                        </p:attrNameLst>
                                      </p:cBhvr>
                                      <p:to>
                                        <p:strVal val="solid"/>
                                      </p:to>
                                    </p:set>
                                    <p:set>
                                      <p:cBhvr>
                                        <p:cTn id="52" dur="indefinite"/>
                                        <p:tgtEl>
                                          <p:spTgt spid="68"/>
                                        </p:tgtEl>
                                        <p:attrNameLst>
                                          <p:attrName>fill.on</p:attrName>
                                        </p:attrNameLst>
                                      </p:cBhvr>
                                      <p:to>
                                        <p:strVal val="true"/>
                                      </p:to>
                                    </p:set>
                                  </p:childTnLst>
                                </p:cTn>
                              </p:par>
                              <p:par>
                                <p:cTn id="53" presetID="1" presetClass="emph" presetSubtype="1" nodeType="withEffect">
                                  <p:stCondLst>
                                    <p:cond delay="0"/>
                                  </p:stCondLst>
                                  <p:childTnLst>
                                    <p:set>
                                      <p:cBhvr>
                                        <p:cTn id="54" dur="indefinite"/>
                                        <p:tgtEl>
                                          <p:spTgt spid="69"/>
                                        </p:tgtEl>
                                        <p:attrNameLst>
                                          <p:attrName>fillcolor</p:attrName>
                                        </p:attrNameLst>
                                      </p:cBhvr>
                                      <p:to>
                                        <p:clrVal>
                                          <a:srgbClr val="FF3300"/>
                                        </p:clrVal>
                                      </p:to>
                                    </p:set>
                                    <p:set>
                                      <p:cBhvr>
                                        <p:cTn id="55" dur="indefinite"/>
                                        <p:tgtEl>
                                          <p:spTgt spid="69"/>
                                        </p:tgtEl>
                                        <p:attrNameLst>
                                          <p:attrName>fill.type</p:attrName>
                                        </p:attrNameLst>
                                      </p:cBhvr>
                                      <p:to>
                                        <p:strVal val="solid"/>
                                      </p:to>
                                    </p:set>
                                    <p:set>
                                      <p:cBhvr>
                                        <p:cTn id="56" dur="indefinite"/>
                                        <p:tgtEl>
                                          <p:spTgt spid="69"/>
                                        </p:tgtEl>
                                        <p:attrNameLst>
                                          <p:attrName>fill.on</p:attrName>
                                        </p:attrNameLst>
                                      </p:cBhvr>
                                      <p:to>
                                        <p:strVal val="true"/>
                                      </p:to>
                                    </p:set>
                                  </p:childTnLst>
                                </p:cTn>
                              </p:par>
                              <p:par>
                                <p:cTn id="57" presetID="1" presetClass="emph" presetSubtype="1" nodeType="withEffect">
                                  <p:stCondLst>
                                    <p:cond delay="0"/>
                                  </p:stCondLst>
                                  <p:childTnLst>
                                    <p:set>
                                      <p:cBhvr>
                                        <p:cTn id="58" dur="indefinite"/>
                                        <p:tgtEl>
                                          <p:spTgt spid="72"/>
                                        </p:tgtEl>
                                        <p:attrNameLst>
                                          <p:attrName>fillcolor</p:attrName>
                                        </p:attrNameLst>
                                      </p:cBhvr>
                                      <p:to>
                                        <p:clrVal>
                                          <a:srgbClr val="FF3300"/>
                                        </p:clrVal>
                                      </p:to>
                                    </p:set>
                                    <p:set>
                                      <p:cBhvr>
                                        <p:cTn id="59" dur="indefinite"/>
                                        <p:tgtEl>
                                          <p:spTgt spid="72"/>
                                        </p:tgtEl>
                                        <p:attrNameLst>
                                          <p:attrName>fill.type</p:attrName>
                                        </p:attrNameLst>
                                      </p:cBhvr>
                                      <p:to>
                                        <p:strVal val="solid"/>
                                      </p:to>
                                    </p:set>
                                    <p:set>
                                      <p:cBhvr>
                                        <p:cTn id="60" dur="indefinite"/>
                                        <p:tgtEl>
                                          <p:spTgt spid="72"/>
                                        </p:tgtEl>
                                        <p:attrNameLst>
                                          <p:attrName>fill.on</p:attrName>
                                        </p:attrNameLst>
                                      </p:cBhvr>
                                      <p:to>
                                        <p:strVal val="true"/>
                                      </p:to>
                                    </p:set>
                                  </p:childTnLst>
                                </p:cTn>
                              </p:par>
                              <p:par>
                                <p:cTn id="61" presetID="1" presetClass="emph" presetSubtype="1" nodeType="withEffect">
                                  <p:stCondLst>
                                    <p:cond delay="0"/>
                                  </p:stCondLst>
                                  <p:childTnLst>
                                    <p:set>
                                      <p:cBhvr>
                                        <p:cTn id="62" dur="indefinite"/>
                                        <p:tgtEl>
                                          <p:spTgt spid="73"/>
                                        </p:tgtEl>
                                        <p:attrNameLst>
                                          <p:attrName>fillcolor</p:attrName>
                                        </p:attrNameLst>
                                      </p:cBhvr>
                                      <p:to>
                                        <p:clrVal>
                                          <a:srgbClr val="FF3300"/>
                                        </p:clrVal>
                                      </p:to>
                                    </p:set>
                                    <p:set>
                                      <p:cBhvr>
                                        <p:cTn id="63" dur="indefinite"/>
                                        <p:tgtEl>
                                          <p:spTgt spid="73"/>
                                        </p:tgtEl>
                                        <p:attrNameLst>
                                          <p:attrName>fill.type</p:attrName>
                                        </p:attrNameLst>
                                      </p:cBhvr>
                                      <p:to>
                                        <p:strVal val="solid"/>
                                      </p:to>
                                    </p:set>
                                    <p:set>
                                      <p:cBhvr>
                                        <p:cTn id="64" dur="indefinite"/>
                                        <p:tgtEl>
                                          <p:spTgt spid="73"/>
                                        </p:tgtEl>
                                        <p:attrNameLst>
                                          <p:attrName>fill.on</p:attrName>
                                        </p:attrNameLst>
                                      </p:cBhvr>
                                      <p:to>
                                        <p:strVal val="true"/>
                                      </p:to>
                                    </p:set>
                                  </p:childTnLst>
                                </p:cTn>
                              </p:par>
                              <p:par>
                                <p:cTn id="65" presetID="1" presetClass="emph" presetSubtype="1" nodeType="withEffect">
                                  <p:stCondLst>
                                    <p:cond delay="0"/>
                                  </p:stCondLst>
                                  <p:childTnLst>
                                    <p:set>
                                      <p:cBhvr>
                                        <p:cTn id="66" dur="indefinite"/>
                                        <p:tgtEl>
                                          <p:spTgt spid="74"/>
                                        </p:tgtEl>
                                        <p:attrNameLst>
                                          <p:attrName>fillcolor</p:attrName>
                                        </p:attrNameLst>
                                      </p:cBhvr>
                                      <p:to>
                                        <p:clrVal>
                                          <a:srgbClr val="FF3300"/>
                                        </p:clrVal>
                                      </p:to>
                                    </p:set>
                                    <p:set>
                                      <p:cBhvr>
                                        <p:cTn id="67" dur="indefinite"/>
                                        <p:tgtEl>
                                          <p:spTgt spid="74"/>
                                        </p:tgtEl>
                                        <p:attrNameLst>
                                          <p:attrName>fill.type</p:attrName>
                                        </p:attrNameLst>
                                      </p:cBhvr>
                                      <p:to>
                                        <p:strVal val="solid"/>
                                      </p:to>
                                    </p:set>
                                    <p:set>
                                      <p:cBhvr>
                                        <p:cTn id="68" dur="indefinite"/>
                                        <p:tgtEl>
                                          <p:spTgt spid="74"/>
                                        </p:tgtEl>
                                        <p:attrNameLst>
                                          <p:attrName>fill.on</p:attrName>
                                        </p:attrNameLst>
                                      </p:cBhvr>
                                      <p:to>
                                        <p:strVal val="true"/>
                                      </p:to>
                                    </p:set>
                                  </p:childTnLst>
                                </p:cTn>
                              </p:par>
                              <p:par>
                                <p:cTn id="69" presetID="1" presetClass="emph" presetSubtype="1" nodeType="withEffect">
                                  <p:stCondLst>
                                    <p:cond delay="0"/>
                                  </p:stCondLst>
                                  <p:childTnLst>
                                    <p:set>
                                      <p:cBhvr>
                                        <p:cTn id="70" dur="indefinite"/>
                                        <p:tgtEl>
                                          <p:spTgt spid="75"/>
                                        </p:tgtEl>
                                        <p:attrNameLst>
                                          <p:attrName>fillcolor</p:attrName>
                                        </p:attrNameLst>
                                      </p:cBhvr>
                                      <p:to>
                                        <p:clrVal>
                                          <a:srgbClr val="FF3300"/>
                                        </p:clrVal>
                                      </p:to>
                                    </p:set>
                                    <p:set>
                                      <p:cBhvr>
                                        <p:cTn id="71" dur="indefinite"/>
                                        <p:tgtEl>
                                          <p:spTgt spid="75"/>
                                        </p:tgtEl>
                                        <p:attrNameLst>
                                          <p:attrName>fill.type</p:attrName>
                                        </p:attrNameLst>
                                      </p:cBhvr>
                                      <p:to>
                                        <p:strVal val="solid"/>
                                      </p:to>
                                    </p:set>
                                    <p:set>
                                      <p:cBhvr>
                                        <p:cTn id="72" dur="indefinite"/>
                                        <p:tgtEl>
                                          <p:spTgt spid="75"/>
                                        </p:tgtEl>
                                        <p:attrNameLst>
                                          <p:attrName>fill.on</p:attrName>
                                        </p:attrNameLst>
                                      </p:cBhvr>
                                      <p:to>
                                        <p:strVal val="true"/>
                                      </p:to>
                                    </p:set>
                                  </p:childTnLst>
                                </p:cTn>
                              </p:par>
                              <p:par>
                                <p:cTn id="73" presetID="1" presetClass="emph" presetSubtype="1" nodeType="withEffect">
                                  <p:stCondLst>
                                    <p:cond delay="0"/>
                                  </p:stCondLst>
                                  <p:childTnLst>
                                    <p:set>
                                      <p:cBhvr>
                                        <p:cTn id="74" dur="indefinite"/>
                                        <p:tgtEl>
                                          <p:spTgt spid="77"/>
                                        </p:tgtEl>
                                        <p:attrNameLst>
                                          <p:attrName>fillcolor</p:attrName>
                                        </p:attrNameLst>
                                      </p:cBhvr>
                                      <p:to>
                                        <p:clrVal>
                                          <a:srgbClr val="FF3300"/>
                                        </p:clrVal>
                                      </p:to>
                                    </p:set>
                                    <p:set>
                                      <p:cBhvr>
                                        <p:cTn id="75" dur="indefinite"/>
                                        <p:tgtEl>
                                          <p:spTgt spid="77"/>
                                        </p:tgtEl>
                                        <p:attrNameLst>
                                          <p:attrName>fill.type</p:attrName>
                                        </p:attrNameLst>
                                      </p:cBhvr>
                                      <p:to>
                                        <p:strVal val="solid"/>
                                      </p:to>
                                    </p:set>
                                    <p:set>
                                      <p:cBhvr>
                                        <p:cTn id="76" dur="indefinite"/>
                                        <p:tgtEl>
                                          <p:spTgt spid="77"/>
                                        </p:tgtEl>
                                        <p:attrNameLst>
                                          <p:attrName>fill.on</p:attrName>
                                        </p:attrNameLst>
                                      </p:cBhvr>
                                      <p:to>
                                        <p:strVal val="true"/>
                                      </p:to>
                                    </p:set>
                                  </p:childTnLst>
                                </p:cTn>
                              </p:par>
                              <p:par>
                                <p:cTn id="77" presetID="1" presetClass="emph" presetSubtype="1" nodeType="withEffect">
                                  <p:stCondLst>
                                    <p:cond delay="0"/>
                                  </p:stCondLst>
                                  <p:childTnLst>
                                    <p:set>
                                      <p:cBhvr>
                                        <p:cTn id="78" dur="indefinite"/>
                                        <p:tgtEl>
                                          <p:spTgt spid="80"/>
                                        </p:tgtEl>
                                        <p:attrNameLst>
                                          <p:attrName>fillcolor</p:attrName>
                                        </p:attrNameLst>
                                      </p:cBhvr>
                                      <p:to>
                                        <p:clrVal>
                                          <a:srgbClr val="FF3300"/>
                                        </p:clrVal>
                                      </p:to>
                                    </p:set>
                                    <p:set>
                                      <p:cBhvr>
                                        <p:cTn id="79" dur="indefinite"/>
                                        <p:tgtEl>
                                          <p:spTgt spid="80"/>
                                        </p:tgtEl>
                                        <p:attrNameLst>
                                          <p:attrName>fill.type</p:attrName>
                                        </p:attrNameLst>
                                      </p:cBhvr>
                                      <p:to>
                                        <p:strVal val="solid"/>
                                      </p:to>
                                    </p:set>
                                    <p:set>
                                      <p:cBhvr>
                                        <p:cTn id="80" dur="indefinite"/>
                                        <p:tgtEl>
                                          <p:spTgt spid="80"/>
                                        </p:tgtEl>
                                        <p:attrNameLst>
                                          <p:attrName>fill.on</p:attrName>
                                        </p:attrNameLst>
                                      </p:cBhvr>
                                      <p:to>
                                        <p:strVal val="true"/>
                                      </p:to>
                                    </p:set>
                                  </p:childTnLst>
                                </p:cTn>
                              </p:par>
                              <p:par>
                                <p:cTn id="81" presetID="1" presetClass="emph" presetSubtype="1" nodeType="withEffect">
                                  <p:stCondLst>
                                    <p:cond delay="0"/>
                                  </p:stCondLst>
                                  <p:childTnLst>
                                    <p:set>
                                      <p:cBhvr>
                                        <p:cTn id="82" dur="indefinite"/>
                                        <p:tgtEl>
                                          <p:spTgt spid="81"/>
                                        </p:tgtEl>
                                        <p:attrNameLst>
                                          <p:attrName>fillcolor</p:attrName>
                                        </p:attrNameLst>
                                      </p:cBhvr>
                                      <p:to>
                                        <p:clrVal>
                                          <a:srgbClr val="FF3300"/>
                                        </p:clrVal>
                                      </p:to>
                                    </p:set>
                                    <p:set>
                                      <p:cBhvr>
                                        <p:cTn id="83" dur="indefinite"/>
                                        <p:tgtEl>
                                          <p:spTgt spid="81"/>
                                        </p:tgtEl>
                                        <p:attrNameLst>
                                          <p:attrName>fill.type</p:attrName>
                                        </p:attrNameLst>
                                      </p:cBhvr>
                                      <p:to>
                                        <p:strVal val="solid"/>
                                      </p:to>
                                    </p:set>
                                    <p:set>
                                      <p:cBhvr>
                                        <p:cTn id="84" dur="indefinite"/>
                                        <p:tgtEl>
                                          <p:spTgt spid="81"/>
                                        </p:tgtEl>
                                        <p:attrNameLst>
                                          <p:attrName>fill.on</p:attrName>
                                        </p:attrNameLst>
                                      </p:cBhvr>
                                      <p:to>
                                        <p:strVal val="true"/>
                                      </p:to>
                                    </p:set>
                                  </p:childTnLst>
                                </p:cTn>
                              </p:par>
                              <p:par>
                                <p:cTn id="85" presetID="1" presetClass="emph" presetSubtype="1" nodeType="withEffect">
                                  <p:stCondLst>
                                    <p:cond delay="0"/>
                                  </p:stCondLst>
                                  <p:childTnLst>
                                    <p:set>
                                      <p:cBhvr>
                                        <p:cTn id="86" dur="indefinite"/>
                                        <p:tgtEl>
                                          <p:spTgt spid="82"/>
                                        </p:tgtEl>
                                        <p:attrNameLst>
                                          <p:attrName>fillcolor</p:attrName>
                                        </p:attrNameLst>
                                      </p:cBhvr>
                                      <p:to>
                                        <p:clrVal>
                                          <a:srgbClr val="FF3300"/>
                                        </p:clrVal>
                                      </p:to>
                                    </p:set>
                                    <p:set>
                                      <p:cBhvr>
                                        <p:cTn id="87" dur="indefinite"/>
                                        <p:tgtEl>
                                          <p:spTgt spid="82"/>
                                        </p:tgtEl>
                                        <p:attrNameLst>
                                          <p:attrName>fill.type</p:attrName>
                                        </p:attrNameLst>
                                      </p:cBhvr>
                                      <p:to>
                                        <p:strVal val="solid"/>
                                      </p:to>
                                    </p:set>
                                    <p:set>
                                      <p:cBhvr>
                                        <p:cTn id="88" dur="indefinite"/>
                                        <p:tgtEl>
                                          <p:spTgt spid="82"/>
                                        </p:tgtEl>
                                        <p:attrNameLst>
                                          <p:attrName>fill.on</p:attrName>
                                        </p:attrNameLst>
                                      </p:cBhvr>
                                      <p:to>
                                        <p:strVal val="true"/>
                                      </p:to>
                                    </p:set>
                                  </p:childTnLst>
                                </p:cTn>
                              </p:par>
                              <p:par>
                                <p:cTn id="89" presetID="1" presetClass="emph" presetSubtype="1" nodeType="withEffect">
                                  <p:stCondLst>
                                    <p:cond delay="0"/>
                                  </p:stCondLst>
                                  <p:childTnLst>
                                    <p:set>
                                      <p:cBhvr>
                                        <p:cTn id="90" dur="indefinite"/>
                                        <p:tgtEl>
                                          <p:spTgt spid="83"/>
                                        </p:tgtEl>
                                        <p:attrNameLst>
                                          <p:attrName>fillcolor</p:attrName>
                                        </p:attrNameLst>
                                      </p:cBhvr>
                                      <p:to>
                                        <p:clrVal>
                                          <a:srgbClr val="FF3300"/>
                                        </p:clrVal>
                                      </p:to>
                                    </p:set>
                                    <p:set>
                                      <p:cBhvr>
                                        <p:cTn id="91" dur="indefinite"/>
                                        <p:tgtEl>
                                          <p:spTgt spid="83"/>
                                        </p:tgtEl>
                                        <p:attrNameLst>
                                          <p:attrName>fill.type</p:attrName>
                                        </p:attrNameLst>
                                      </p:cBhvr>
                                      <p:to>
                                        <p:strVal val="solid"/>
                                      </p:to>
                                    </p:set>
                                    <p:set>
                                      <p:cBhvr>
                                        <p:cTn id="92" dur="indefinite"/>
                                        <p:tgtEl>
                                          <p:spTgt spid="83"/>
                                        </p:tgtEl>
                                        <p:attrNameLst>
                                          <p:attrName>fill.on</p:attrName>
                                        </p:attrNameLst>
                                      </p:cBhvr>
                                      <p:to>
                                        <p:strVal val="true"/>
                                      </p:to>
                                    </p:set>
                                  </p:childTnLst>
                                </p:cTn>
                              </p:par>
                              <p:par>
                                <p:cTn id="93" presetID="1" presetClass="emph" presetSubtype="1" nodeType="withEffect">
                                  <p:stCondLst>
                                    <p:cond delay="0"/>
                                  </p:stCondLst>
                                  <p:childTnLst>
                                    <p:set>
                                      <p:cBhvr>
                                        <p:cTn id="94" dur="indefinite"/>
                                        <p:tgtEl>
                                          <p:spTgt spid="84"/>
                                        </p:tgtEl>
                                        <p:attrNameLst>
                                          <p:attrName>fillcolor</p:attrName>
                                        </p:attrNameLst>
                                      </p:cBhvr>
                                      <p:to>
                                        <p:clrVal>
                                          <a:srgbClr val="FF3300"/>
                                        </p:clrVal>
                                      </p:to>
                                    </p:set>
                                    <p:set>
                                      <p:cBhvr>
                                        <p:cTn id="95" dur="indefinite"/>
                                        <p:tgtEl>
                                          <p:spTgt spid="84"/>
                                        </p:tgtEl>
                                        <p:attrNameLst>
                                          <p:attrName>fill.type</p:attrName>
                                        </p:attrNameLst>
                                      </p:cBhvr>
                                      <p:to>
                                        <p:strVal val="solid"/>
                                      </p:to>
                                    </p:set>
                                    <p:set>
                                      <p:cBhvr>
                                        <p:cTn id="96" dur="indefinite"/>
                                        <p:tgtEl>
                                          <p:spTgt spid="84"/>
                                        </p:tgtEl>
                                        <p:attrNameLst>
                                          <p:attrName>fill.on</p:attrName>
                                        </p:attrNameLst>
                                      </p:cBhvr>
                                      <p:to>
                                        <p:strVal val="true"/>
                                      </p:to>
                                    </p:set>
                                  </p:childTnLst>
                                </p:cTn>
                              </p:par>
                              <p:par>
                                <p:cTn id="97" presetID="1" presetClass="emph" presetSubtype="1" nodeType="withEffect">
                                  <p:stCondLst>
                                    <p:cond delay="0"/>
                                  </p:stCondLst>
                                  <p:childTnLst>
                                    <p:set>
                                      <p:cBhvr>
                                        <p:cTn id="98" dur="indefinite"/>
                                        <p:tgtEl>
                                          <p:spTgt spid="85"/>
                                        </p:tgtEl>
                                        <p:attrNameLst>
                                          <p:attrName>fillcolor</p:attrName>
                                        </p:attrNameLst>
                                      </p:cBhvr>
                                      <p:to>
                                        <p:clrVal>
                                          <a:srgbClr val="FF3300"/>
                                        </p:clrVal>
                                      </p:to>
                                    </p:set>
                                    <p:set>
                                      <p:cBhvr>
                                        <p:cTn id="99" dur="indefinite"/>
                                        <p:tgtEl>
                                          <p:spTgt spid="85"/>
                                        </p:tgtEl>
                                        <p:attrNameLst>
                                          <p:attrName>fill.type</p:attrName>
                                        </p:attrNameLst>
                                      </p:cBhvr>
                                      <p:to>
                                        <p:strVal val="solid"/>
                                      </p:to>
                                    </p:set>
                                    <p:set>
                                      <p:cBhvr>
                                        <p:cTn id="100" dur="indefinite"/>
                                        <p:tgtEl>
                                          <p:spTgt spid="85"/>
                                        </p:tgtEl>
                                        <p:attrNameLst>
                                          <p:attrName>fill.on</p:attrName>
                                        </p:attrNameLst>
                                      </p:cBhvr>
                                      <p:to>
                                        <p:strVal val="true"/>
                                      </p:to>
                                    </p:set>
                                  </p:childTnLst>
                                </p:cTn>
                              </p:par>
                              <p:par>
                                <p:cTn id="101" presetID="1" presetClass="emph" presetSubtype="1" nodeType="withEffect">
                                  <p:stCondLst>
                                    <p:cond delay="0"/>
                                  </p:stCondLst>
                                  <p:childTnLst>
                                    <p:set>
                                      <p:cBhvr>
                                        <p:cTn id="102" dur="indefinite"/>
                                        <p:tgtEl>
                                          <p:spTgt spid="86"/>
                                        </p:tgtEl>
                                        <p:attrNameLst>
                                          <p:attrName>fillcolor</p:attrName>
                                        </p:attrNameLst>
                                      </p:cBhvr>
                                      <p:to>
                                        <p:clrVal>
                                          <a:srgbClr val="FF3300"/>
                                        </p:clrVal>
                                      </p:to>
                                    </p:set>
                                    <p:set>
                                      <p:cBhvr>
                                        <p:cTn id="103" dur="indefinite"/>
                                        <p:tgtEl>
                                          <p:spTgt spid="86"/>
                                        </p:tgtEl>
                                        <p:attrNameLst>
                                          <p:attrName>fill.type</p:attrName>
                                        </p:attrNameLst>
                                      </p:cBhvr>
                                      <p:to>
                                        <p:strVal val="solid"/>
                                      </p:to>
                                    </p:set>
                                    <p:set>
                                      <p:cBhvr>
                                        <p:cTn id="104" dur="indefinite"/>
                                        <p:tgtEl>
                                          <p:spTgt spid="86"/>
                                        </p:tgtEl>
                                        <p:attrNameLst>
                                          <p:attrName>fill.on</p:attrName>
                                        </p:attrNameLst>
                                      </p:cBhvr>
                                      <p:to>
                                        <p:strVal val="true"/>
                                      </p:to>
                                    </p:set>
                                  </p:childTnLst>
                                </p:cTn>
                              </p:par>
                              <p:par>
                                <p:cTn id="105" presetID="1" presetClass="emph" presetSubtype="1" nodeType="withEffect">
                                  <p:stCondLst>
                                    <p:cond delay="0"/>
                                  </p:stCondLst>
                                  <p:childTnLst>
                                    <p:set>
                                      <p:cBhvr>
                                        <p:cTn id="106" dur="indefinite"/>
                                        <p:tgtEl>
                                          <p:spTgt spid="87"/>
                                        </p:tgtEl>
                                        <p:attrNameLst>
                                          <p:attrName>fillcolor</p:attrName>
                                        </p:attrNameLst>
                                      </p:cBhvr>
                                      <p:to>
                                        <p:clrVal>
                                          <a:srgbClr val="FF3300"/>
                                        </p:clrVal>
                                      </p:to>
                                    </p:set>
                                    <p:set>
                                      <p:cBhvr>
                                        <p:cTn id="107" dur="indefinite"/>
                                        <p:tgtEl>
                                          <p:spTgt spid="87"/>
                                        </p:tgtEl>
                                        <p:attrNameLst>
                                          <p:attrName>fill.type</p:attrName>
                                        </p:attrNameLst>
                                      </p:cBhvr>
                                      <p:to>
                                        <p:strVal val="solid"/>
                                      </p:to>
                                    </p:set>
                                    <p:set>
                                      <p:cBhvr>
                                        <p:cTn id="108" dur="indefinite"/>
                                        <p:tgtEl>
                                          <p:spTgt spid="87"/>
                                        </p:tgtEl>
                                        <p:attrNameLst>
                                          <p:attrName>fill.on</p:attrName>
                                        </p:attrNameLst>
                                      </p:cBhvr>
                                      <p:to>
                                        <p:strVal val="true"/>
                                      </p:to>
                                    </p:set>
                                  </p:childTnLst>
                                </p:cTn>
                              </p:par>
                              <p:par>
                                <p:cTn id="109" presetID="1" presetClass="emph" presetSubtype="1" nodeType="withEffect">
                                  <p:stCondLst>
                                    <p:cond delay="0"/>
                                  </p:stCondLst>
                                  <p:childTnLst>
                                    <p:set>
                                      <p:cBhvr>
                                        <p:cTn id="110" dur="indefinite"/>
                                        <p:tgtEl>
                                          <p:spTgt spid="88"/>
                                        </p:tgtEl>
                                        <p:attrNameLst>
                                          <p:attrName>fillcolor</p:attrName>
                                        </p:attrNameLst>
                                      </p:cBhvr>
                                      <p:to>
                                        <p:clrVal>
                                          <a:srgbClr val="FF3300"/>
                                        </p:clrVal>
                                      </p:to>
                                    </p:set>
                                    <p:set>
                                      <p:cBhvr>
                                        <p:cTn id="111" dur="indefinite"/>
                                        <p:tgtEl>
                                          <p:spTgt spid="88"/>
                                        </p:tgtEl>
                                        <p:attrNameLst>
                                          <p:attrName>fill.type</p:attrName>
                                        </p:attrNameLst>
                                      </p:cBhvr>
                                      <p:to>
                                        <p:strVal val="solid"/>
                                      </p:to>
                                    </p:set>
                                    <p:set>
                                      <p:cBhvr>
                                        <p:cTn id="112" dur="indefinite"/>
                                        <p:tgtEl>
                                          <p:spTgt spid="88"/>
                                        </p:tgtEl>
                                        <p:attrNameLst>
                                          <p:attrName>fill.on</p:attrName>
                                        </p:attrNameLst>
                                      </p:cBhvr>
                                      <p:to>
                                        <p:strVal val="true"/>
                                      </p:to>
                                    </p:set>
                                  </p:childTnLst>
                                </p:cTn>
                              </p:par>
                              <p:par>
                                <p:cTn id="113" presetID="1" presetClass="emph" presetSubtype="1" nodeType="withEffect">
                                  <p:stCondLst>
                                    <p:cond delay="0"/>
                                  </p:stCondLst>
                                  <p:childTnLst>
                                    <p:set>
                                      <p:cBhvr>
                                        <p:cTn id="114" dur="indefinite"/>
                                        <p:tgtEl>
                                          <p:spTgt spid="89"/>
                                        </p:tgtEl>
                                        <p:attrNameLst>
                                          <p:attrName>fillcolor</p:attrName>
                                        </p:attrNameLst>
                                      </p:cBhvr>
                                      <p:to>
                                        <p:clrVal>
                                          <a:srgbClr val="FF3300"/>
                                        </p:clrVal>
                                      </p:to>
                                    </p:set>
                                    <p:set>
                                      <p:cBhvr>
                                        <p:cTn id="115" dur="indefinite"/>
                                        <p:tgtEl>
                                          <p:spTgt spid="89"/>
                                        </p:tgtEl>
                                        <p:attrNameLst>
                                          <p:attrName>fill.type</p:attrName>
                                        </p:attrNameLst>
                                      </p:cBhvr>
                                      <p:to>
                                        <p:strVal val="solid"/>
                                      </p:to>
                                    </p:set>
                                    <p:set>
                                      <p:cBhvr>
                                        <p:cTn id="116" dur="indefinite"/>
                                        <p:tgtEl>
                                          <p:spTgt spid="89"/>
                                        </p:tgtEl>
                                        <p:attrNameLst>
                                          <p:attrName>fill.on</p:attrName>
                                        </p:attrNameLst>
                                      </p:cBhvr>
                                      <p:to>
                                        <p:strVal val="true"/>
                                      </p:to>
                                    </p:set>
                                  </p:childTnLst>
                                </p:cTn>
                              </p:par>
                              <p:par>
                                <p:cTn id="117" presetID="1" presetClass="emph" presetSubtype="1" nodeType="withEffect">
                                  <p:stCondLst>
                                    <p:cond delay="0"/>
                                  </p:stCondLst>
                                  <p:childTnLst>
                                    <p:set>
                                      <p:cBhvr>
                                        <p:cTn id="118" dur="indefinite"/>
                                        <p:tgtEl>
                                          <p:spTgt spid="90"/>
                                        </p:tgtEl>
                                        <p:attrNameLst>
                                          <p:attrName>fillcolor</p:attrName>
                                        </p:attrNameLst>
                                      </p:cBhvr>
                                      <p:to>
                                        <p:clrVal>
                                          <a:srgbClr val="FF3300"/>
                                        </p:clrVal>
                                      </p:to>
                                    </p:set>
                                    <p:set>
                                      <p:cBhvr>
                                        <p:cTn id="119" dur="indefinite"/>
                                        <p:tgtEl>
                                          <p:spTgt spid="90"/>
                                        </p:tgtEl>
                                        <p:attrNameLst>
                                          <p:attrName>fill.type</p:attrName>
                                        </p:attrNameLst>
                                      </p:cBhvr>
                                      <p:to>
                                        <p:strVal val="solid"/>
                                      </p:to>
                                    </p:set>
                                    <p:set>
                                      <p:cBhvr>
                                        <p:cTn id="120" dur="indefinite"/>
                                        <p:tgtEl>
                                          <p:spTgt spid="90"/>
                                        </p:tgtEl>
                                        <p:attrNameLst>
                                          <p:attrName>fill.on</p:attrName>
                                        </p:attrNameLst>
                                      </p:cBhvr>
                                      <p:to>
                                        <p:strVal val="true"/>
                                      </p:to>
                                    </p:set>
                                  </p:childTnLst>
                                </p:cTn>
                              </p:par>
                              <p:par>
                                <p:cTn id="121" presetID="1" presetClass="emph" presetSubtype="1" nodeType="withEffect">
                                  <p:stCondLst>
                                    <p:cond delay="0"/>
                                  </p:stCondLst>
                                  <p:childTnLst>
                                    <p:set>
                                      <p:cBhvr>
                                        <p:cTn id="122" dur="indefinite"/>
                                        <p:tgtEl>
                                          <p:spTgt spid="91"/>
                                        </p:tgtEl>
                                        <p:attrNameLst>
                                          <p:attrName>fillcolor</p:attrName>
                                        </p:attrNameLst>
                                      </p:cBhvr>
                                      <p:to>
                                        <p:clrVal>
                                          <a:srgbClr val="FF3300"/>
                                        </p:clrVal>
                                      </p:to>
                                    </p:set>
                                    <p:set>
                                      <p:cBhvr>
                                        <p:cTn id="123" dur="indefinite"/>
                                        <p:tgtEl>
                                          <p:spTgt spid="91"/>
                                        </p:tgtEl>
                                        <p:attrNameLst>
                                          <p:attrName>fill.type</p:attrName>
                                        </p:attrNameLst>
                                      </p:cBhvr>
                                      <p:to>
                                        <p:strVal val="solid"/>
                                      </p:to>
                                    </p:set>
                                    <p:set>
                                      <p:cBhvr>
                                        <p:cTn id="124" dur="indefinite"/>
                                        <p:tgtEl>
                                          <p:spTgt spid="91"/>
                                        </p:tgtEl>
                                        <p:attrNameLst>
                                          <p:attrName>fill.on</p:attrName>
                                        </p:attrNameLst>
                                      </p:cBhvr>
                                      <p:to>
                                        <p:strVal val="true"/>
                                      </p:to>
                                    </p:set>
                                  </p:childTnLst>
                                </p:cTn>
                              </p:par>
                              <p:par>
                                <p:cTn id="125" presetID="1" presetClass="emph" presetSubtype="1" nodeType="withEffect">
                                  <p:stCondLst>
                                    <p:cond delay="0"/>
                                  </p:stCondLst>
                                  <p:childTnLst>
                                    <p:set>
                                      <p:cBhvr>
                                        <p:cTn id="126" dur="indefinite"/>
                                        <p:tgtEl>
                                          <p:spTgt spid="92"/>
                                        </p:tgtEl>
                                        <p:attrNameLst>
                                          <p:attrName>fillcolor</p:attrName>
                                        </p:attrNameLst>
                                      </p:cBhvr>
                                      <p:to>
                                        <p:clrVal>
                                          <a:srgbClr val="FF3300"/>
                                        </p:clrVal>
                                      </p:to>
                                    </p:set>
                                    <p:set>
                                      <p:cBhvr>
                                        <p:cTn id="127" dur="indefinite"/>
                                        <p:tgtEl>
                                          <p:spTgt spid="92"/>
                                        </p:tgtEl>
                                        <p:attrNameLst>
                                          <p:attrName>fill.type</p:attrName>
                                        </p:attrNameLst>
                                      </p:cBhvr>
                                      <p:to>
                                        <p:strVal val="solid"/>
                                      </p:to>
                                    </p:set>
                                    <p:set>
                                      <p:cBhvr>
                                        <p:cTn id="128" dur="indefinite"/>
                                        <p:tgtEl>
                                          <p:spTgt spid="92"/>
                                        </p:tgtEl>
                                        <p:attrNameLst>
                                          <p:attrName>fill.on</p:attrName>
                                        </p:attrNameLst>
                                      </p:cBhvr>
                                      <p:to>
                                        <p:strVal val="true"/>
                                      </p:to>
                                    </p:set>
                                  </p:childTnLst>
                                </p:cTn>
                              </p:par>
                              <p:par>
                                <p:cTn id="129" presetID="1" presetClass="emph" presetSubtype="1" nodeType="withEffect">
                                  <p:stCondLst>
                                    <p:cond delay="0"/>
                                  </p:stCondLst>
                                  <p:childTnLst>
                                    <p:set>
                                      <p:cBhvr>
                                        <p:cTn id="130" dur="indefinite"/>
                                        <p:tgtEl>
                                          <p:spTgt spid="93"/>
                                        </p:tgtEl>
                                        <p:attrNameLst>
                                          <p:attrName>fillcolor</p:attrName>
                                        </p:attrNameLst>
                                      </p:cBhvr>
                                      <p:to>
                                        <p:clrVal>
                                          <a:srgbClr val="FF3300"/>
                                        </p:clrVal>
                                      </p:to>
                                    </p:set>
                                    <p:set>
                                      <p:cBhvr>
                                        <p:cTn id="131" dur="indefinite"/>
                                        <p:tgtEl>
                                          <p:spTgt spid="93"/>
                                        </p:tgtEl>
                                        <p:attrNameLst>
                                          <p:attrName>fill.type</p:attrName>
                                        </p:attrNameLst>
                                      </p:cBhvr>
                                      <p:to>
                                        <p:strVal val="solid"/>
                                      </p:to>
                                    </p:set>
                                    <p:set>
                                      <p:cBhvr>
                                        <p:cTn id="132" dur="indefinite"/>
                                        <p:tgtEl>
                                          <p:spTgt spid="93"/>
                                        </p:tgtEl>
                                        <p:attrNameLst>
                                          <p:attrName>fill.on</p:attrName>
                                        </p:attrNameLst>
                                      </p:cBhvr>
                                      <p:to>
                                        <p:strVal val="true"/>
                                      </p:to>
                                    </p:set>
                                  </p:childTnLst>
                                </p:cTn>
                              </p:par>
                              <p:par>
                                <p:cTn id="133" presetID="1" presetClass="emph" presetSubtype="1" nodeType="withEffect">
                                  <p:stCondLst>
                                    <p:cond delay="0"/>
                                  </p:stCondLst>
                                  <p:childTnLst>
                                    <p:set>
                                      <p:cBhvr>
                                        <p:cTn id="134" dur="indefinite"/>
                                        <p:tgtEl>
                                          <p:spTgt spid="94"/>
                                        </p:tgtEl>
                                        <p:attrNameLst>
                                          <p:attrName>fillcolor</p:attrName>
                                        </p:attrNameLst>
                                      </p:cBhvr>
                                      <p:to>
                                        <p:clrVal>
                                          <a:srgbClr val="FF3300"/>
                                        </p:clrVal>
                                      </p:to>
                                    </p:set>
                                    <p:set>
                                      <p:cBhvr>
                                        <p:cTn id="135" dur="indefinite"/>
                                        <p:tgtEl>
                                          <p:spTgt spid="94"/>
                                        </p:tgtEl>
                                        <p:attrNameLst>
                                          <p:attrName>fill.type</p:attrName>
                                        </p:attrNameLst>
                                      </p:cBhvr>
                                      <p:to>
                                        <p:strVal val="solid"/>
                                      </p:to>
                                    </p:set>
                                    <p:set>
                                      <p:cBhvr>
                                        <p:cTn id="136" dur="indefinite"/>
                                        <p:tgtEl>
                                          <p:spTgt spid="94"/>
                                        </p:tgtEl>
                                        <p:attrNameLst>
                                          <p:attrName>fill.on</p:attrName>
                                        </p:attrNameLst>
                                      </p:cBhvr>
                                      <p:to>
                                        <p:strVal val="true"/>
                                      </p:to>
                                    </p:set>
                                  </p:childTnLst>
                                </p:cTn>
                              </p:par>
                              <p:par>
                                <p:cTn id="137" presetID="1" presetClass="emph" presetSubtype="1" nodeType="withEffect">
                                  <p:stCondLst>
                                    <p:cond delay="0"/>
                                  </p:stCondLst>
                                  <p:childTnLst>
                                    <p:set>
                                      <p:cBhvr>
                                        <p:cTn id="138" dur="indefinite"/>
                                        <p:tgtEl>
                                          <p:spTgt spid="103"/>
                                        </p:tgtEl>
                                        <p:attrNameLst>
                                          <p:attrName>fillcolor</p:attrName>
                                        </p:attrNameLst>
                                      </p:cBhvr>
                                      <p:to>
                                        <p:clrVal>
                                          <a:srgbClr val="FF3300"/>
                                        </p:clrVal>
                                      </p:to>
                                    </p:set>
                                    <p:set>
                                      <p:cBhvr>
                                        <p:cTn id="139" dur="indefinite"/>
                                        <p:tgtEl>
                                          <p:spTgt spid="103"/>
                                        </p:tgtEl>
                                        <p:attrNameLst>
                                          <p:attrName>fill.type</p:attrName>
                                        </p:attrNameLst>
                                      </p:cBhvr>
                                      <p:to>
                                        <p:strVal val="solid"/>
                                      </p:to>
                                    </p:set>
                                    <p:set>
                                      <p:cBhvr>
                                        <p:cTn id="140" dur="indefinite"/>
                                        <p:tgtEl>
                                          <p:spTgt spid="103"/>
                                        </p:tgtEl>
                                        <p:attrNameLst>
                                          <p:attrName>fill.on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latin typeface="+mj-lt"/>
              </a:rPr>
              <a:t>Worst-case Line Overflow FDI Attacks</a:t>
            </a:r>
          </a:p>
        </p:txBody>
      </p:sp>
      <p:sp>
        <p:nvSpPr>
          <p:cNvPr id="3" name="Content Placeholder 2"/>
          <p:cNvSpPr>
            <a:spLocks noGrp="1"/>
          </p:cNvSpPr>
          <p:nvPr>
            <p:ph idx="1"/>
          </p:nvPr>
        </p:nvSpPr>
        <p:spPr>
          <a:xfrm>
            <a:off x="628650" y="1322943"/>
            <a:ext cx="7772400" cy="444328"/>
          </a:xfrm>
        </p:spPr>
        <p:txBody>
          <a:bodyPr/>
          <a:lstStyle/>
          <a:p>
            <a:pPr marL="0" indent="0">
              <a:buNone/>
            </a:pPr>
            <a:r>
              <a:rPr lang="en-US" sz="2000" dirty="0"/>
              <a:t>System SE with false measurements:</a:t>
            </a:r>
          </a:p>
        </p:txBody>
      </p:sp>
      <p:graphicFrame>
        <p:nvGraphicFramePr>
          <p:cNvPr id="24" name="Table 23"/>
          <p:cNvGraphicFramePr>
            <a:graphicFrameLocks noGrp="1"/>
          </p:cNvGraphicFramePr>
          <p:nvPr>
            <p:extLst/>
          </p:nvPr>
        </p:nvGraphicFramePr>
        <p:xfrm>
          <a:off x="5370563" y="1767271"/>
          <a:ext cx="2877129" cy="3408576"/>
        </p:xfrm>
        <a:graphic>
          <a:graphicData uri="http://schemas.openxmlformats.org/drawingml/2006/table">
            <a:tbl>
              <a:tblPr firstRow="1" bandRow="1">
                <a:tableStyleId>{5C22544A-7EE6-4342-B048-85BDC9FD1C3A}</a:tableStyleId>
              </a:tblPr>
              <a:tblGrid>
                <a:gridCol w="959043">
                  <a:extLst>
                    <a:ext uri="{9D8B030D-6E8A-4147-A177-3AD203B41FA5}">
                      <a16:colId xmlns:a16="http://schemas.microsoft.com/office/drawing/2014/main" val="20000"/>
                    </a:ext>
                  </a:extLst>
                </a:gridCol>
                <a:gridCol w="959043">
                  <a:extLst>
                    <a:ext uri="{9D8B030D-6E8A-4147-A177-3AD203B41FA5}">
                      <a16:colId xmlns:a16="http://schemas.microsoft.com/office/drawing/2014/main" val="20001"/>
                    </a:ext>
                  </a:extLst>
                </a:gridCol>
                <a:gridCol w="959043">
                  <a:extLst>
                    <a:ext uri="{9D8B030D-6E8A-4147-A177-3AD203B41FA5}">
                      <a16:colId xmlns:a16="http://schemas.microsoft.com/office/drawing/2014/main" val="20002"/>
                    </a:ext>
                  </a:extLst>
                </a:gridCol>
              </a:tblGrid>
              <a:tr h="336056">
                <a:tc>
                  <a:txBody>
                    <a:bodyPr/>
                    <a:lstStyle/>
                    <a:p>
                      <a:pPr algn="ctr"/>
                      <a:r>
                        <a:rPr lang="en-US" sz="1600" dirty="0">
                          <a:latin typeface="Times New Roman" panose="02020603050405020304" pitchFamily="18" charset="0"/>
                          <a:cs typeface="Times New Roman" panose="02020603050405020304" pitchFamily="18" charset="0"/>
                        </a:rPr>
                        <a:t>Node</a:t>
                      </a:r>
                      <a:endParaRPr lang="en-US" sz="1600" b="1"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pPr algn="ctr"/>
                      <a:endParaRPr lang="en-US" sz="16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pPr algn="ctr"/>
                      <a:endParaRPr lang="en-US" sz="1600" b="1" dirty="0">
                        <a:solidFill>
                          <a:srgbClr val="C00000"/>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extLst>
                  <a:ext uri="{0D108BD9-81ED-4DB2-BD59-A6C34878D82A}">
                    <a16:rowId xmlns:a16="http://schemas.microsoft.com/office/drawing/2014/main" val="10000"/>
                  </a:ext>
                </a:extLst>
              </a:tr>
              <a:tr h="307252">
                <a:tc>
                  <a:txBody>
                    <a:bodyPr/>
                    <a:lstStyle/>
                    <a:p>
                      <a:pPr algn="ctr"/>
                      <a:r>
                        <a:rPr lang="en-US" sz="1400" b="0" dirty="0">
                          <a:latin typeface="Times New Roman" panose="02020603050405020304" pitchFamily="18" charset="0"/>
                          <a:cs typeface="Times New Roman" panose="02020603050405020304" pitchFamily="18" charset="0"/>
                        </a:rPr>
                        <a:t>3</a:t>
                      </a: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-0.0938</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-0.0930</a:t>
                      </a:r>
                    </a:p>
                  </a:txBody>
                  <a:tcPr marL="9525" marR="9525" marT="9525" marB="0" anchor="ctr">
                    <a:solidFill>
                      <a:schemeClr val="accent5">
                        <a:lumMod val="90000"/>
                      </a:schemeClr>
                    </a:solidFill>
                  </a:tcPr>
                </a:tc>
                <a:extLst>
                  <a:ext uri="{0D108BD9-81ED-4DB2-BD59-A6C34878D82A}">
                    <a16:rowId xmlns:a16="http://schemas.microsoft.com/office/drawing/2014/main" val="10001"/>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15</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0.0221</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0.0211</a:t>
                      </a:r>
                    </a:p>
                  </a:txBody>
                  <a:tcPr marL="9525" marR="9525" marT="9525" marB="0" anchor="ctr"/>
                </a:tc>
                <a:extLst>
                  <a:ext uri="{0D108BD9-81ED-4DB2-BD59-A6C34878D82A}">
                    <a16:rowId xmlns:a16="http://schemas.microsoft.com/office/drawing/2014/main" val="10002"/>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16</a:t>
                      </a:r>
                    </a:p>
                  </a:txBody>
                  <a:tcP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-0.0309</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-0.0318</a:t>
                      </a:r>
                    </a:p>
                  </a:txBody>
                  <a:tcPr marL="9525" marR="9525" marT="9525" marB="0" anchor="ctr">
                    <a:solidFill>
                      <a:schemeClr val="accent5">
                        <a:lumMod val="90000"/>
                      </a:schemeClr>
                    </a:solidFill>
                  </a:tcPr>
                </a:tc>
                <a:extLst>
                  <a:ext uri="{0D108BD9-81ED-4DB2-BD59-A6C34878D82A}">
                    <a16:rowId xmlns:a16="http://schemas.microsoft.com/office/drawing/2014/main" val="10003"/>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26</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-0.0585</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-0.0580</a:t>
                      </a:r>
                    </a:p>
                  </a:txBody>
                  <a:tcPr marL="9525" marR="9525" marT="9525" marB="0" anchor="ctr"/>
                </a:tc>
                <a:extLst>
                  <a:ext uri="{0D108BD9-81ED-4DB2-BD59-A6C34878D82A}">
                    <a16:rowId xmlns:a16="http://schemas.microsoft.com/office/drawing/2014/main" val="10004"/>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27</a:t>
                      </a:r>
                    </a:p>
                  </a:txBody>
                  <a:tcP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-0.0676</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-0.0652</a:t>
                      </a:r>
                    </a:p>
                  </a:txBody>
                  <a:tcPr marL="9525" marR="9525" marT="9525" marB="0" anchor="ctr">
                    <a:solidFill>
                      <a:schemeClr val="accent5">
                        <a:lumMod val="90000"/>
                      </a:schemeClr>
                    </a:solidFill>
                  </a:tcPr>
                </a:tc>
                <a:extLst>
                  <a:ext uri="{0D108BD9-81ED-4DB2-BD59-A6C34878D82A}">
                    <a16:rowId xmlns:a16="http://schemas.microsoft.com/office/drawing/2014/main" val="10005"/>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133</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-0.0506</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-0.0508</a:t>
                      </a:r>
                    </a:p>
                  </a:txBody>
                  <a:tcPr marL="9525" marR="9525" marT="9525" marB="0" anchor="ctr"/>
                </a:tc>
                <a:extLst>
                  <a:ext uri="{0D108BD9-81ED-4DB2-BD59-A6C34878D82A}">
                    <a16:rowId xmlns:a16="http://schemas.microsoft.com/office/drawing/2014/main" val="10006"/>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135</a:t>
                      </a:r>
                    </a:p>
                  </a:txBody>
                  <a:tcP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-0.0143</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-0.0150</a:t>
                      </a:r>
                    </a:p>
                  </a:txBody>
                  <a:tcPr marL="9525" marR="9525" marT="9525" marB="0" anchor="ctr">
                    <a:solidFill>
                      <a:schemeClr val="accent5">
                        <a:lumMod val="90000"/>
                      </a:schemeClr>
                    </a:solidFill>
                  </a:tcPr>
                </a:tc>
                <a:extLst>
                  <a:ext uri="{0D108BD9-81ED-4DB2-BD59-A6C34878D82A}">
                    <a16:rowId xmlns:a16="http://schemas.microsoft.com/office/drawing/2014/main" val="10007"/>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143</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-0.0455</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-0.0470</a:t>
                      </a:r>
                    </a:p>
                  </a:txBody>
                  <a:tcPr marL="9525" marR="9525" marT="9525" marB="0" anchor="ctr"/>
                </a:tc>
                <a:extLst>
                  <a:ext uri="{0D108BD9-81ED-4DB2-BD59-A6C34878D82A}">
                    <a16:rowId xmlns:a16="http://schemas.microsoft.com/office/drawing/2014/main" val="10008"/>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145</a:t>
                      </a:r>
                    </a:p>
                  </a:txBody>
                  <a:tcPr>
                    <a:solidFill>
                      <a:srgbClr val="BADDE1"/>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-0.0486</a:t>
                      </a:r>
                    </a:p>
                  </a:txBody>
                  <a:tcPr marL="9525" marR="9525" marT="9525" marB="0" anchor="ctr">
                    <a:solidFill>
                      <a:srgbClr val="BADDE1"/>
                    </a:solidFill>
                  </a:tcP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-0.0506</a:t>
                      </a:r>
                    </a:p>
                  </a:txBody>
                  <a:tcPr marL="9525" marR="9525" marT="9525" marB="0" anchor="ctr">
                    <a:solidFill>
                      <a:srgbClr val="BADDE1"/>
                    </a:solidFill>
                  </a:tcPr>
                </a:tc>
                <a:extLst>
                  <a:ext uri="{0D108BD9-81ED-4DB2-BD59-A6C34878D82A}">
                    <a16:rowId xmlns:a16="http://schemas.microsoft.com/office/drawing/2014/main" val="10009"/>
                  </a:ext>
                </a:extLst>
              </a:tr>
              <a:tr h="307252">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146</a:t>
                      </a:r>
                    </a:p>
                  </a:txBody>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-0.0485</a:t>
                      </a:r>
                    </a:p>
                  </a:txBody>
                  <a:tcPr marL="9525" marR="9525" marT="9525" marB="0" anchor="ct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-0.0506</a:t>
                      </a:r>
                    </a:p>
                  </a:txBody>
                  <a:tcPr marL="9525" marR="9525" marT="9525" marB="0" anchor="ctr"/>
                </a:tc>
                <a:extLst>
                  <a:ext uri="{0D108BD9-81ED-4DB2-BD59-A6C34878D82A}">
                    <a16:rowId xmlns:a16="http://schemas.microsoft.com/office/drawing/2014/main" val="10010"/>
                  </a:ext>
                </a:extLst>
              </a:tr>
            </a:tbl>
          </a:graphicData>
        </a:graphic>
      </p:graphicFrame>
      <p:sp>
        <p:nvSpPr>
          <p:cNvPr id="4" name="Rectangle 3"/>
          <p:cNvSpPr/>
          <p:nvPr/>
        </p:nvSpPr>
        <p:spPr>
          <a:xfrm>
            <a:off x="798563" y="5226860"/>
            <a:ext cx="4572000" cy="923330"/>
          </a:xfrm>
          <a:prstGeom prst="rect">
            <a:avLst/>
          </a:prstGeom>
        </p:spPr>
        <p:txBody>
          <a:bodyPr>
            <a:spAutoFit/>
          </a:bodyPr>
          <a:lstStyle/>
          <a:p>
            <a:pPr marL="54864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Residue: 837.88 &lt; Threshold</a:t>
            </a:r>
          </a:p>
          <a:p>
            <a:pPr marL="54864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No bad data detected!</a:t>
            </a:r>
          </a:p>
          <a:p>
            <a:pPr marL="54864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This attack is unobservable to SE!</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0" name="Object 9"/>
          <p:cNvGraphicFramePr>
            <a:graphicFrameLocks noChangeAspect="1"/>
          </p:cNvGraphicFramePr>
          <p:nvPr>
            <p:extLst/>
          </p:nvPr>
        </p:nvGraphicFramePr>
        <p:xfrm>
          <a:off x="7650163" y="1779888"/>
          <a:ext cx="203200" cy="317500"/>
        </p:xfrm>
        <a:graphic>
          <a:graphicData uri="http://schemas.openxmlformats.org/presentationml/2006/ole">
            <mc:AlternateContent xmlns:mc="http://schemas.openxmlformats.org/markup-compatibility/2006">
              <mc:Choice xmlns:v="urn:schemas-microsoft-com:vml" Requires="v">
                <p:oleObj spid="_x0000_s3178" name="Equation" r:id="rId3" imgW="203040" imgH="317160" progId="Equation.DSMT4">
                  <p:embed/>
                </p:oleObj>
              </mc:Choice>
              <mc:Fallback>
                <p:oleObj name="Equation" r:id="rId3" imgW="203040" imgH="317160" progId="Equation.DSMT4">
                  <p:embed/>
                  <p:pic>
                    <p:nvPicPr>
                      <p:cNvPr id="10" name="Object 9"/>
                      <p:cNvPicPr/>
                      <p:nvPr/>
                    </p:nvPicPr>
                    <p:blipFill>
                      <a:blip r:embed="rId4"/>
                      <a:stretch>
                        <a:fillRect/>
                      </a:stretch>
                    </p:blipFill>
                    <p:spPr>
                      <a:xfrm>
                        <a:off x="7650163" y="1779888"/>
                        <a:ext cx="203200" cy="31750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6740225" y="1789113"/>
          <a:ext cx="165100" cy="266700"/>
        </p:xfrm>
        <a:graphic>
          <a:graphicData uri="http://schemas.openxmlformats.org/presentationml/2006/ole">
            <mc:AlternateContent xmlns:mc="http://schemas.openxmlformats.org/markup-compatibility/2006">
              <mc:Choice xmlns:v="urn:schemas-microsoft-com:vml" Requires="v">
                <p:oleObj spid="_x0000_s3179" name="Equation" r:id="rId5" imgW="164880" imgH="266400" progId="Equation.DSMT4">
                  <p:embed/>
                </p:oleObj>
              </mc:Choice>
              <mc:Fallback>
                <p:oleObj name="Equation" r:id="rId5" imgW="164880" imgH="266400" progId="Equation.DSMT4">
                  <p:embed/>
                  <p:pic>
                    <p:nvPicPr>
                      <p:cNvPr id="11" name="Object 10"/>
                      <p:cNvPicPr/>
                      <p:nvPr/>
                    </p:nvPicPr>
                    <p:blipFill>
                      <a:blip r:embed="rId6"/>
                      <a:stretch>
                        <a:fillRect/>
                      </a:stretch>
                    </p:blipFill>
                    <p:spPr>
                      <a:xfrm>
                        <a:off x="6740225" y="1789113"/>
                        <a:ext cx="165100" cy="266700"/>
                      </a:xfrm>
                      <a:prstGeom prst="rect">
                        <a:avLst/>
                      </a:prstGeom>
                    </p:spPr>
                  </p:pic>
                </p:oleObj>
              </mc:Fallback>
            </mc:AlternateContent>
          </a:graphicData>
        </a:graphic>
      </p:graphicFrame>
      <p:grpSp>
        <p:nvGrpSpPr>
          <p:cNvPr id="12" name="Group 11"/>
          <p:cNvGrpSpPr/>
          <p:nvPr/>
        </p:nvGrpSpPr>
        <p:grpSpPr>
          <a:xfrm>
            <a:off x="5156379" y="5306520"/>
            <a:ext cx="3736920" cy="646331"/>
            <a:chOff x="538923" y="5353666"/>
            <a:chExt cx="3736920" cy="646331"/>
          </a:xfrm>
        </p:grpSpPr>
        <p:sp>
          <p:nvSpPr>
            <p:cNvPr id="13" name="Rectangle 12"/>
            <p:cNvSpPr/>
            <p:nvPr/>
          </p:nvSpPr>
          <p:spPr>
            <a:xfrm>
              <a:off x="538923" y="5353666"/>
              <a:ext cx="373692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Estimated states without attack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 Estimated states with attack</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14" name="Object 13"/>
            <p:cNvGraphicFramePr>
              <a:graphicFrameLocks noChangeAspect="1"/>
            </p:cNvGraphicFramePr>
            <p:nvPr>
              <p:extLst/>
            </p:nvPr>
          </p:nvGraphicFramePr>
          <p:xfrm>
            <a:off x="742458" y="5396747"/>
            <a:ext cx="152400" cy="266700"/>
          </p:xfrm>
          <a:graphic>
            <a:graphicData uri="http://schemas.openxmlformats.org/presentationml/2006/ole">
              <mc:AlternateContent xmlns:mc="http://schemas.openxmlformats.org/markup-compatibility/2006">
                <mc:Choice xmlns:v="urn:schemas-microsoft-com:vml" Requires="v">
                  <p:oleObj spid="_x0000_s3180" name="Equation" r:id="rId7" imgW="152280" imgH="266400" progId="Equation.DSMT4">
                    <p:embed/>
                  </p:oleObj>
                </mc:Choice>
                <mc:Fallback>
                  <p:oleObj name="Equation" r:id="rId7" imgW="152280" imgH="266400" progId="Equation.DSMT4">
                    <p:embed/>
                    <p:pic>
                      <p:nvPicPr>
                        <p:cNvPr id="14" name="Object 13"/>
                        <p:cNvPicPr/>
                        <p:nvPr/>
                      </p:nvPicPr>
                      <p:blipFill>
                        <a:blip r:embed="rId8"/>
                        <a:stretch>
                          <a:fillRect/>
                        </a:stretch>
                      </p:blipFill>
                      <p:spPr>
                        <a:xfrm>
                          <a:off x="742458" y="5396747"/>
                          <a:ext cx="152400" cy="26670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735723" y="5647572"/>
            <a:ext cx="203200" cy="317500"/>
          </p:xfrm>
          <a:graphic>
            <a:graphicData uri="http://schemas.openxmlformats.org/presentationml/2006/ole">
              <mc:AlternateContent xmlns:mc="http://schemas.openxmlformats.org/markup-compatibility/2006">
                <mc:Choice xmlns:v="urn:schemas-microsoft-com:vml" Requires="v">
                  <p:oleObj spid="_x0000_s3181" name="Equation" r:id="rId9" imgW="203040" imgH="317160" progId="Equation.DSMT4">
                    <p:embed/>
                  </p:oleObj>
                </mc:Choice>
                <mc:Fallback>
                  <p:oleObj name="Equation" r:id="rId9" imgW="203040" imgH="317160" progId="Equation.DSMT4">
                    <p:embed/>
                    <p:pic>
                      <p:nvPicPr>
                        <p:cNvPr id="15" name="Object 14"/>
                        <p:cNvPicPr/>
                        <p:nvPr/>
                      </p:nvPicPr>
                      <p:blipFill>
                        <a:blip r:embed="rId10"/>
                        <a:stretch>
                          <a:fillRect/>
                        </a:stretch>
                      </p:blipFill>
                      <p:spPr>
                        <a:xfrm>
                          <a:off x="735723" y="5647572"/>
                          <a:ext cx="203200" cy="317500"/>
                        </a:xfrm>
                        <a:prstGeom prst="rect">
                          <a:avLst/>
                        </a:prstGeom>
                      </p:spPr>
                    </p:pic>
                  </p:oleObj>
                </mc:Fallback>
              </mc:AlternateContent>
            </a:graphicData>
          </a:graphic>
        </p:graphicFrame>
      </p:gr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1136" y="1794253"/>
            <a:ext cx="3994596" cy="3191382"/>
          </a:xfrm>
          <a:prstGeom prst="rect">
            <a:avLst/>
          </a:prstGeom>
        </p:spPr>
      </p:pic>
    </p:spTree>
    <p:extLst>
      <p:ext uri="{BB962C8B-B14F-4D97-AF65-F5344CB8AC3E}">
        <p14:creationId xmlns:p14="http://schemas.microsoft.com/office/powerpoint/2010/main" val="13950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76" y="1909617"/>
            <a:ext cx="4451332" cy="3578465"/>
          </a:xfrm>
          <a:prstGeom prst="rect">
            <a:avLst/>
          </a:prstGeom>
        </p:spPr>
      </p:pic>
      <p:sp>
        <p:nvSpPr>
          <p:cNvPr id="2" name="Title 1"/>
          <p:cNvSpPr>
            <a:spLocks noGrp="1"/>
          </p:cNvSpPr>
          <p:nvPr>
            <p:ph type="title"/>
          </p:nvPr>
        </p:nvSpPr>
        <p:spPr/>
        <p:txBody>
          <a:bodyPr>
            <a:normAutofit/>
          </a:bodyPr>
          <a:lstStyle/>
          <a:p>
            <a:r>
              <a:rPr lang="en-US" dirty="0">
                <a:solidFill>
                  <a:srgbClr val="C00000"/>
                </a:solidFill>
                <a:latin typeface="+mj-lt"/>
              </a:rPr>
              <a:t>Worst-case Line Overflow FDI Attacks</a:t>
            </a:r>
          </a:p>
        </p:txBody>
      </p:sp>
      <p:sp>
        <p:nvSpPr>
          <p:cNvPr id="3" name="Content Placeholder 2"/>
          <p:cNvSpPr>
            <a:spLocks noGrp="1"/>
          </p:cNvSpPr>
          <p:nvPr>
            <p:ph idx="1"/>
          </p:nvPr>
        </p:nvSpPr>
        <p:spPr>
          <a:xfrm>
            <a:off x="648014" y="1224643"/>
            <a:ext cx="3923986" cy="434327"/>
          </a:xfrm>
        </p:spPr>
        <p:txBody>
          <a:bodyPr/>
          <a:lstStyle/>
          <a:p>
            <a:r>
              <a:rPr lang="en-US" sz="2000" dirty="0"/>
              <a:t>Load information </a:t>
            </a:r>
            <a:r>
              <a:rPr lang="en-US" dirty="0"/>
              <a:t>updated after SE</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graphicFrame>
        <p:nvGraphicFramePr>
          <p:cNvPr id="18" name="Table 17"/>
          <p:cNvGraphicFramePr>
            <a:graphicFrameLocks noGrp="1"/>
          </p:cNvGraphicFramePr>
          <p:nvPr>
            <p:extLst/>
          </p:nvPr>
        </p:nvGraphicFramePr>
        <p:xfrm>
          <a:off x="5000095" y="1457854"/>
          <a:ext cx="3825550" cy="4512692"/>
        </p:xfrm>
        <a:graphic>
          <a:graphicData uri="http://schemas.openxmlformats.org/drawingml/2006/table">
            <a:tbl>
              <a:tblPr firstRow="1" bandRow="1">
                <a:tableStyleId>{5C22544A-7EE6-4342-B048-85BDC9FD1C3A}</a:tableStyleId>
              </a:tblPr>
              <a:tblGrid>
                <a:gridCol w="604556">
                  <a:extLst>
                    <a:ext uri="{9D8B030D-6E8A-4147-A177-3AD203B41FA5}">
                      <a16:colId xmlns:a16="http://schemas.microsoft.com/office/drawing/2014/main" val="20000"/>
                    </a:ext>
                  </a:extLst>
                </a:gridCol>
                <a:gridCol w="1243913">
                  <a:extLst>
                    <a:ext uri="{9D8B030D-6E8A-4147-A177-3AD203B41FA5}">
                      <a16:colId xmlns:a16="http://schemas.microsoft.com/office/drawing/2014/main" val="20001"/>
                    </a:ext>
                  </a:extLst>
                </a:gridCol>
                <a:gridCol w="1128584">
                  <a:extLst>
                    <a:ext uri="{9D8B030D-6E8A-4147-A177-3AD203B41FA5}">
                      <a16:colId xmlns:a16="http://schemas.microsoft.com/office/drawing/2014/main" val="20002"/>
                    </a:ext>
                  </a:extLst>
                </a:gridCol>
                <a:gridCol w="848497">
                  <a:extLst>
                    <a:ext uri="{9D8B030D-6E8A-4147-A177-3AD203B41FA5}">
                      <a16:colId xmlns:a16="http://schemas.microsoft.com/office/drawing/2014/main" val="20003"/>
                    </a:ext>
                  </a:extLst>
                </a:gridCol>
              </a:tblGrid>
              <a:tr h="536230">
                <a:tc>
                  <a:txBody>
                    <a:bodyPr/>
                    <a:lstStyle/>
                    <a:p>
                      <a:pPr algn="ctr"/>
                      <a:r>
                        <a:rPr lang="en-US" sz="1400" dirty="0">
                          <a:latin typeface="Times New Roman" panose="02020603050405020304" pitchFamily="18" charset="0"/>
                          <a:cs typeface="Times New Roman" panose="02020603050405020304" pitchFamily="18" charset="0"/>
                        </a:rPr>
                        <a:t>Node</a:t>
                      </a:r>
                      <a:endParaRPr lang="en-US" sz="14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50000"/>
                      </a:schemeClr>
                    </a:solidFill>
                  </a:tcPr>
                </a:tc>
                <a:tc>
                  <a:txBody>
                    <a:bodyPr/>
                    <a:lstStyle/>
                    <a:p>
                      <a:pPr algn="ctr"/>
                      <a:r>
                        <a:rPr lang="en-US" sz="1400" b="1" dirty="0">
                          <a:solidFill>
                            <a:schemeClr val="bg1"/>
                          </a:solidFill>
                          <a:latin typeface="Times New Roman" panose="02020603050405020304" pitchFamily="18" charset="0"/>
                          <a:cs typeface="Times New Roman" panose="02020603050405020304" pitchFamily="18" charset="0"/>
                        </a:rPr>
                        <a:t>Actual Load (MW)</a:t>
                      </a:r>
                    </a:p>
                  </a:txBody>
                  <a:tcPr anchor="ctr">
                    <a:solidFill>
                      <a:schemeClr val="accent5">
                        <a:lumMod val="50000"/>
                      </a:schemeClr>
                    </a:solidFill>
                  </a:tcPr>
                </a:tc>
                <a:tc>
                  <a:txBody>
                    <a:bodyPr/>
                    <a:lstStyle/>
                    <a:p>
                      <a:pPr algn="ctr"/>
                      <a:r>
                        <a:rPr lang="en-US" sz="1400" b="1" dirty="0">
                          <a:solidFill>
                            <a:srgbClr val="C00000"/>
                          </a:solidFill>
                          <a:latin typeface="Times New Roman" panose="02020603050405020304" pitchFamily="18" charset="0"/>
                          <a:cs typeface="Times New Roman" panose="02020603050405020304" pitchFamily="18" charset="0"/>
                        </a:rPr>
                        <a:t>False Load</a:t>
                      </a:r>
                    </a:p>
                    <a:p>
                      <a:pPr algn="ctr"/>
                      <a:r>
                        <a:rPr lang="en-US" sz="1400" b="1" dirty="0">
                          <a:solidFill>
                            <a:srgbClr val="C00000"/>
                          </a:solidFill>
                          <a:latin typeface="Times New Roman" panose="02020603050405020304" pitchFamily="18" charset="0"/>
                          <a:cs typeface="Times New Roman" panose="02020603050405020304" pitchFamily="18" charset="0"/>
                        </a:rPr>
                        <a:t> (MW)</a:t>
                      </a:r>
                    </a:p>
                  </a:txBody>
                  <a:tcPr anchor="ctr">
                    <a:solidFill>
                      <a:schemeClr val="accent5">
                        <a:lumMod val="50000"/>
                      </a:schemeClr>
                    </a:solidFill>
                  </a:tcPr>
                </a:tc>
                <a:tc>
                  <a:txBody>
                    <a:bodyPr/>
                    <a:lstStyle/>
                    <a:p>
                      <a:pPr algn="ctr"/>
                      <a:r>
                        <a:rPr lang="en-US" sz="1400" b="1" dirty="0">
                          <a:solidFill>
                            <a:schemeClr val="bg1"/>
                          </a:solidFill>
                          <a:latin typeface="Times New Roman" panose="02020603050405020304" pitchFamily="18" charset="0"/>
                          <a:cs typeface="Times New Roman" panose="02020603050405020304" pitchFamily="18" charset="0"/>
                        </a:rPr>
                        <a:t>% Change</a:t>
                      </a:r>
                    </a:p>
                  </a:txBody>
                  <a:tcPr anchor="ctr">
                    <a:solidFill>
                      <a:schemeClr val="accent5">
                        <a:lumMod val="50000"/>
                      </a:schemeClr>
                    </a:solidFill>
                  </a:tcPr>
                </a:tc>
                <a:extLst>
                  <a:ext uri="{0D108BD9-81ED-4DB2-BD59-A6C34878D82A}">
                    <a16:rowId xmlns:a16="http://schemas.microsoft.com/office/drawing/2014/main" val="10000"/>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94</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76</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-19.7%</a:t>
                      </a:r>
                    </a:p>
                  </a:txBody>
                  <a:tcPr marL="9525" marR="9525" marT="9525" marB="0" anchor="ctr">
                    <a:solidFill>
                      <a:schemeClr val="accent5">
                        <a:lumMod val="90000"/>
                      </a:schemeClr>
                    </a:solidFill>
                  </a:tcPr>
                </a:tc>
                <a:extLst>
                  <a:ext uri="{0D108BD9-81ED-4DB2-BD59-A6C34878D82A}">
                    <a16:rowId xmlns:a16="http://schemas.microsoft.com/office/drawing/2014/main" val="10001"/>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1759</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1715</a:t>
                      </a:r>
                    </a:p>
                  </a:txBody>
                  <a:tcPr marL="9525" marR="9525" marT="9525" marB="0" anchor="ct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extLst>
                  <a:ext uri="{0D108BD9-81ED-4DB2-BD59-A6C34878D82A}">
                    <a16:rowId xmlns:a16="http://schemas.microsoft.com/office/drawing/2014/main" val="10002"/>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309</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297</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ctr">
                    <a:solidFill>
                      <a:schemeClr val="accent5">
                        <a:lumMod val="90000"/>
                      </a:schemeClr>
                    </a:solidFill>
                  </a:tcPr>
                </a:tc>
                <a:extLst>
                  <a:ext uri="{0D108BD9-81ED-4DB2-BD59-A6C34878D82A}">
                    <a16:rowId xmlns:a16="http://schemas.microsoft.com/office/drawing/2014/main" val="10003"/>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6</a:t>
                      </a:r>
                    </a:p>
                  </a:txBody>
                  <a:tcPr marL="9525" marR="9525" marT="9525" marB="0" anchor="ct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20.0%</a:t>
                      </a:r>
                    </a:p>
                  </a:txBody>
                  <a:tcPr marL="9525" marR="9525" marT="9525" marB="0" anchor="ctr"/>
                </a:tc>
                <a:extLst>
                  <a:ext uri="{0D108BD9-81ED-4DB2-BD59-A6C34878D82A}">
                    <a16:rowId xmlns:a16="http://schemas.microsoft.com/office/drawing/2014/main" val="10004"/>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16</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89</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19.9%</a:t>
                      </a:r>
                    </a:p>
                  </a:txBody>
                  <a:tcPr marL="9525" marR="9525" marT="9525" marB="0" anchor="ctr">
                    <a:solidFill>
                      <a:schemeClr val="accent5">
                        <a:lumMod val="90000"/>
                      </a:schemeClr>
                    </a:solidFill>
                  </a:tcPr>
                </a:tc>
                <a:extLst>
                  <a:ext uri="{0D108BD9-81ED-4DB2-BD59-A6C34878D82A}">
                    <a16:rowId xmlns:a16="http://schemas.microsoft.com/office/drawing/2014/main" val="10005"/>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solidFill>
                      <a:srgbClr val="F3F9FA"/>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solidFill>
                      <a:srgbClr val="F3F9FA"/>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94</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19.8%</a:t>
                      </a:r>
                    </a:p>
                  </a:txBody>
                  <a:tcPr marL="9525" marR="9525" marT="9525" marB="0" anchor="ctr">
                    <a:solidFill>
                      <a:srgbClr val="F3F9FA"/>
                    </a:solidFill>
                  </a:tcPr>
                </a:tc>
                <a:extLst>
                  <a:ext uri="{0D108BD9-81ED-4DB2-BD59-A6C34878D82A}">
                    <a16:rowId xmlns:a16="http://schemas.microsoft.com/office/drawing/2014/main" val="10006"/>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26</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268</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248</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solidFill>
                      <a:schemeClr val="accent5">
                        <a:lumMod val="90000"/>
                      </a:schemeClr>
                    </a:solidFill>
                  </a:tcPr>
                </a:tc>
                <a:extLst>
                  <a:ext uri="{0D108BD9-81ED-4DB2-BD59-A6C34878D82A}">
                    <a16:rowId xmlns:a16="http://schemas.microsoft.com/office/drawing/2014/main" val="10007"/>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27</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90</a:t>
                      </a:r>
                    </a:p>
                  </a:txBody>
                  <a:tcPr marL="9525" marR="9525" marT="9525" marB="0" anchor="ctr">
                    <a:solidFill>
                      <a:srgbClr val="F3F9FA"/>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72</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-19.8%</a:t>
                      </a:r>
                    </a:p>
                  </a:txBody>
                  <a:tcPr marL="9525" marR="9525" marT="9525" marB="0" anchor="ctr">
                    <a:solidFill>
                      <a:srgbClr val="F3F9FA"/>
                    </a:solidFill>
                  </a:tcPr>
                </a:tc>
                <a:extLst>
                  <a:ext uri="{0D108BD9-81ED-4DB2-BD59-A6C34878D82A}">
                    <a16:rowId xmlns:a16="http://schemas.microsoft.com/office/drawing/2014/main" val="10008"/>
                  </a:ext>
                </a:extLst>
              </a:tr>
              <a:tr h="28403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38</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37</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solidFill>
                      <a:schemeClr val="accent5">
                        <a:lumMod val="90000"/>
                      </a:schemeClr>
                    </a:solidFill>
                  </a:tcPr>
                </a:tc>
                <a:extLst>
                  <a:ext uri="{0D108BD9-81ED-4DB2-BD59-A6C34878D82A}">
                    <a16:rowId xmlns:a16="http://schemas.microsoft.com/office/drawing/2014/main" val="10009"/>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134</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ctr">
                    <a:solidFill>
                      <a:srgbClr val="F3F9FA"/>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77</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19.6%</a:t>
                      </a:r>
                    </a:p>
                  </a:txBody>
                  <a:tcPr marL="9525" marR="9525" marT="9525" marB="0" anchor="ctr">
                    <a:solidFill>
                      <a:srgbClr val="F3F9FA"/>
                    </a:solidFill>
                  </a:tcPr>
                </a:tc>
                <a:extLst>
                  <a:ext uri="{0D108BD9-81ED-4DB2-BD59-A6C34878D82A}">
                    <a16:rowId xmlns:a16="http://schemas.microsoft.com/office/drawing/2014/main" val="10010"/>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135</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264</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282</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ctr">
                    <a:solidFill>
                      <a:schemeClr val="accent5">
                        <a:lumMod val="90000"/>
                      </a:schemeClr>
                    </a:solidFill>
                  </a:tcPr>
                </a:tc>
                <a:extLst>
                  <a:ext uri="{0D108BD9-81ED-4DB2-BD59-A6C34878D82A}">
                    <a16:rowId xmlns:a16="http://schemas.microsoft.com/office/drawing/2014/main" val="10011"/>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143</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257</a:t>
                      </a:r>
                    </a:p>
                  </a:txBody>
                  <a:tcPr marL="9525" marR="9525" marT="9525" marB="0" anchor="ctr">
                    <a:solidFill>
                      <a:srgbClr val="F3F9FA"/>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307</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19.6%</a:t>
                      </a:r>
                    </a:p>
                  </a:txBody>
                  <a:tcPr marL="9525" marR="9525" marT="9525" marB="0" anchor="ctr">
                    <a:solidFill>
                      <a:srgbClr val="F3F9FA"/>
                    </a:solidFill>
                  </a:tcPr>
                </a:tc>
                <a:extLst>
                  <a:ext uri="{0D108BD9-81ED-4DB2-BD59-A6C34878D82A}">
                    <a16:rowId xmlns:a16="http://schemas.microsoft.com/office/drawing/2014/main" val="10012"/>
                  </a:ext>
                </a:extLst>
              </a:tr>
              <a:tr h="284033">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145</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4.9</a:t>
                      </a:r>
                    </a:p>
                  </a:txBody>
                  <a:tcPr marL="9525" marR="9525" marT="9525" marB="0" anchor="ctr">
                    <a:solidFill>
                      <a:schemeClr val="accent5">
                        <a:lumMod val="90000"/>
                      </a:schemeClr>
                    </a:solidFill>
                  </a:tcPr>
                </a:tc>
                <a:tc>
                  <a:txBody>
                    <a:bodyPr/>
                    <a:lstStyle/>
                    <a:p>
                      <a:pPr algn="ctr" fontAlgn="ctr"/>
                      <a:r>
                        <a:rPr lang="en-US" sz="1400" b="0" i="0" u="none" strike="noStrike">
                          <a:solidFill>
                            <a:srgbClr val="FF0000"/>
                          </a:solidFill>
                          <a:effectLst/>
                          <a:latin typeface="Times New Roman" panose="02020603050405020304" pitchFamily="18" charset="0"/>
                          <a:cs typeface="Times New Roman" panose="02020603050405020304" pitchFamily="18" charset="0"/>
                        </a:rPr>
                        <a:t>5.9</a:t>
                      </a:r>
                    </a:p>
                  </a:txBody>
                  <a:tcPr marL="9525" marR="9525" marT="9525" marB="0" anchor="ctr">
                    <a:solidFill>
                      <a:schemeClr val="accent5">
                        <a:lumMod val="90000"/>
                      </a:schemeClr>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19.8%</a:t>
                      </a:r>
                    </a:p>
                  </a:txBody>
                  <a:tcPr marL="9525" marR="9525" marT="9525" marB="0" anchor="ctr">
                    <a:solidFill>
                      <a:schemeClr val="accent5">
                        <a:lumMod val="90000"/>
                      </a:schemeClr>
                    </a:solidFill>
                  </a:tcPr>
                </a:tc>
                <a:extLst>
                  <a:ext uri="{0D108BD9-81ED-4DB2-BD59-A6C34878D82A}">
                    <a16:rowId xmlns:a16="http://schemas.microsoft.com/office/drawing/2014/main" val="10013"/>
                  </a:ext>
                </a:extLst>
              </a:tr>
              <a:tr h="284033">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146</a:t>
                      </a:r>
                    </a:p>
                  </a:txBody>
                  <a:tcPr marL="9525" marR="9525" marT="9525" marB="0" anchor="ctr">
                    <a:solidFill>
                      <a:srgbClr val="F3F9FA"/>
                    </a:solidFill>
                  </a:tcPr>
                </a:tc>
                <a:tc>
                  <a:txBody>
                    <a:bodyPr/>
                    <a:lstStyle/>
                    <a:p>
                      <a:pPr algn="ctr"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4.9</a:t>
                      </a:r>
                    </a:p>
                  </a:txBody>
                  <a:tcPr marL="9525" marR="9525" marT="9525" marB="0" anchor="ctr">
                    <a:solidFill>
                      <a:srgbClr val="F3F9FA"/>
                    </a:solidFill>
                  </a:tcPr>
                </a:tc>
                <a:tc>
                  <a:txBody>
                    <a:bodyPr/>
                    <a:lstStyle/>
                    <a:p>
                      <a:pPr algn="ctr" fontAlgn="ctr"/>
                      <a:r>
                        <a:rPr lang="en-US" sz="1400" b="0" i="0" u="none" strike="noStrike" dirty="0">
                          <a:solidFill>
                            <a:srgbClr val="FF0000"/>
                          </a:solidFill>
                          <a:effectLst/>
                          <a:latin typeface="Times New Roman" panose="02020603050405020304" pitchFamily="18" charset="0"/>
                          <a:cs typeface="Times New Roman" panose="02020603050405020304" pitchFamily="18" charset="0"/>
                        </a:rPr>
                        <a:t>5.9</a:t>
                      </a:r>
                    </a:p>
                  </a:txBody>
                  <a:tcPr marL="9525" marR="9525" marT="9525" marB="0" anchor="ctr">
                    <a:solidFill>
                      <a:srgbClr val="F3F9FA"/>
                    </a:solidFill>
                  </a:tcPr>
                </a:tc>
                <a:tc>
                  <a:txBody>
                    <a:bodyPr/>
                    <a:lstStyle/>
                    <a:p>
                      <a:pPr algn="ctr"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19.8%</a:t>
                      </a:r>
                    </a:p>
                  </a:txBody>
                  <a:tcPr marL="9525" marR="9525" marT="9525" marB="0" anchor="ctr">
                    <a:solidFill>
                      <a:srgbClr val="F3F9FA"/>
                    </a:solidFill>
                  </a:tcPr>
                </a:tc>
                <a:extLst>
                  <a:ext uri="{0D108BD9-81ED-4DB2-BD59-A6C34878D82A}">
                    <a16:rowId xmlns:a16="http://schemas.microsoft.com/office/drawing/2014/main" val="10014"/>
                  </a:ext>
                </a:extLst>
              </a:tr>
            </a:tbl>
          </a:graphicData>
        </a:graphic>
      </p:graphicFrame>
      <p:cxnSp>
        <p:nvCxnSpPr>
          <p:cNvPr id="21" name="Straight Arrow Connector 20"/>
          <p:cNvCxnSpPr/>
          <p:nvPr/>
        </p:nvCxnSpPr>
        <p:spPr bwMode="auto">
          <a:xfrm>
            <a:off x="2526240" y="2258964"/>
            <a:ext cx="0" cy="174045"/>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bwMode="auto">
          <a:xfrm flipH="1" flipV="1">
            <a:off x="675633" y="3546767"/>
            <a:ext cx="1" cy="225197"/>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bwMode="auto">
          <a:xfrm flipH="1" flipV="1">
            <a:off x="902949" y="3000081"/>
            <a:ext cx="1" cy="204371"/>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bwMode="auto">
          <a:xfrm>
            <a:off x="3722251" y="3205502"/>
            <a:ext cx="0" cy="189208"/>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bwMode="auto">
          <a:xfrm flipH="1" flipV="1">
            <a:off x="2134507" y="3284287"/>
            <a:ext cx="1" cy="204371"/>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bwMode="auto">
          <a:xfrm flipH="1" flipV="1">
            <a:off x="2414592" y="4370344"/>
            <a:ext cx="1" cy="204371"/>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bwMode="auto">
          <a:xfrm flipH="1" flipV="1">
            <a:off x="4436981" y="2699400"/>
            <a:ext cx="1" cy="204371"/>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bwMode="auto">
          <a:xfrm>
            <a:off x="3297284" y="3046883"/>
            <a:ext cx="0" cy="237403"/>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bwMode="auto">
          <a:xfrm flipH="1" flipV="1">
            <a:off x="2751576" y="2619753"/>
            <a:ext cx="1" cy="225197"/>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bwMode="auto">
          <a:xfrm flipH="1" flipV="1">
            <a:off x="2821589" y="3583147"/>
            <a:ext cx="1" cy="225197"/>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bwMode="auto">
          <a:xfrm flipH="1" flipV="1">
            <a:off x="3105795" y="3771964"/>
            <a:ext cx="1" cy="225197"/>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bwMode="auto">
          <a:xfrm>
            <a:off x="1522031" y="5102223"/>
            <a:ext cx="0" cy="174045"/>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bwMode="auto">
          <a:xfrm>
            <a:off x="2829827" y="5181007"/>
            <a:ext cx="0" cy="174045"/>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bwMode="auto">
          <a:xfrm flipH="1">
            <a:off x="4173894" y="3351624"/>
            <a:ext cx="8958" cy="195143"/>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cxnSp>
        <p:nvCxnSpPr>
          <p:cNvPr id="23" name="Straight Arrow Connector 22"/>
          <p:cNvCxnSpPr/>
          <p:nvPr/>
        </p:nvCxnSpPr>
        <p:spPr bwMode="auto">
          <a:xfrm flipH="1" flipV="1">
            <a:off x="902948" y="5868361"/>
            <a:ext cx="1" cy="204371"/>
          </a:xfrm>
          <a:prstGeom prst="straightConnector1">
            <a:avLst/>
          </a:prstGeom>
          <a:ln w="28575">
            <a:solidFill>
              <a:srgbClr val="FF0000"/>
            </a:solidFill>
            <a:headEnd w="med" len="lg"/>
            <a:tailEnd type="triangle" w="med" len="lg"/>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013254" y="5789379"/>
            <a:ext cx="3015049" cy="3698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Load change due to attack</a:t>
            </a:r>
          </a:p>
        </p:txBody>
      </p:sp>
    </p:spTree>
    <p:extLst>
      <p:ext uri="{BB962C8B-B14F-4D97-AF65-F5344CB8AC3E}">
        <p14:creationId xmlns:p14="http://schemas.microsoft.com/office/powerpoint/2010/main" val="25100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0411" y="1886466"/>
            <a:ext cx="7780529" cy="4357815"/>
            <a:chOff x="620411" y="1886466"/>
            <a:chExt cx="7780529" cy="435781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11" y="1886466"/>
              <a:ext cx="7780529" cy="4357815"/>
            </a:xfrm>
            <a:prstGeom prst="rect">
              <a:avLst/>
            </a:prstGeom>
          </p:spPr>
        </p:pic>
        <p:grpSp>
          <p:nvGrpSpPr>
            <p:cNvPr id="72" name="Group 71"/>
            <p:cNvGrpSpPr/>
            <p:nvPr/>
          </p:nvGrpSpPr>
          <p:grpSpPr>
            <a:xfrm>
              <a:off x="4951802" y="3456494"/>
              <a:ext cx="2168048" cy="1811542"/>
              <a:chOff x="4943564" y="3777771"/>
              <a:chExt cx="2168048" cy="1811542"/>
            </a:xfrm>
          </p:grpSpPr>
          <p:cxnSp>
            <p:nvCxnSpPr>
              <p:cNvPr id="31" name="Straight Arrow Connector 30"/>
              <p:cNvCxnSpPr/>
              <p:nvPr/>
            </p:nvCxnSpPr>
            <p:spPr bwMode="auto">
              <a:xfrm>
                <a:off x="6001619" y="3777771"/>
                <a:ext cx="0" cy="174045"/>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bwMode="auto">
              <a:xfrm flipH="1" flipV="1">
                <a:off x="5054775" y="4175201"/>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bwMode="auto">
              <a:xfrm>
                <a:off x="6698527" y="4281026"/>
                <a:ext cx="0" cy="176313"/>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bwMode="auto">
              <a:xfrm flipH="1" flipV="1">
                <a:off x="7111611" y="4017956"/>
                <a:ext cx="1" cy="159616"/>
              </a:xfrm>
              <a:prstGeom prst="straightConnector1">
                <a:avLst/>
              </a:prstGeom>
              <a:ln w="28575">
                <a:solidFill>
                  <a:srgbClr val="FF0000"/>
                </a:solidFill>
                <a:headEnd w="sm" len="sm"/>
                <a:tailEnd type="triangle" w="sm"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bwMode="auto">
              <a:xfrm>
                <a:off x="6446326" y="4225569"/>
                <a:ext cx="0" cy="150061"/>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bwMode="auto">
              <a:xfrm flipH="1" flipV="1">
                <a:off x="6183691" y="4461185"/>
                <a:ext cx="1" cy="2251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bwMode="auto">
              <a:xfrm flipH="1" flipV="1">
                <a:off x="6125202" y="3994177"/>
                <a:ext cx="1" cy="181024"/>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bwMode="auto">
              <a:xfrm>
                <a:off x="5437693" y="5390554"/>
                <a:ext cx="0" cy="174045"/>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bwMode="auto">
              <a:xfrm>
                <a:off x="6183691" y="5415268"/>
                <a:ext cx="0" cy="174045"/>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bwMode="auto">
              <a:xfrm flipH="1">
                <a:off x="6960973" y="4375630"/>
                <a:ext cx="719" cy="163419"/>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bwMode="auto">
              <a:xfrm flipH="1" flipV="1">
                <a:off x="4943564" y="4450988"/>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bwMode="auto">
              <a:xfrm flipH="1" flipV="1">
                <a:off x="5940343" y="4972144"/>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bwMode="auto">
              <a:xfrm flipH="1" flipV="1">
                <a:off x="5783822" y="4335839"/>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grpSp>
      </p:grpSp>
      <p:cxnSp>
        <p:nvCxnSpPr>
          <p:cNvPr id="73" name="Straight Arrow Connector 72"/>
          <p:cNvCxnSpPr/>
          <p:nvPr/>
        </p:nvCxnSpPr>
        <p:spPr bwMode="auto">
          <a:xfrm flipH="1" flipV="1">
            <a:off x="6336092" y="4340391"/>
            <a:ext cx="1" cy="144163"/>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a:solidFill>
                  <a:srgbClr val="C00000"/>
                </a:solidFill>
                <a:latin typeface="+mj-lt"/>
              </a:rPr>
              <a:t>Worst-case Line Overflow FDI Attacks</a:t>
            </a:r>
          </a:p>
        </p:txBody>
      </p:sp>
      <p:sp>
        <p:nvSpPr>
          <p:cNvPr id="35" name="TextBox 34"/>
          <p:cNvSpPr txBox="1"/>
          <p:nvPr/>
        </p:nvSpPr>
        <p:spPr>
          <a:xfrm>
            <a:off x="872204" y="1264128"/>
            <a:ext cx="640011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System re-dispatch with AC OPF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Several generators re-dispatch due to the false load</a:t>
            </a:r>
          </a:p>
        </p:txBody>
      </p:sp>
      <p:grpSp>
        <p:nvGrpSpPr>
          <p:cNvPr id="13" name="Group 12"/>
          <p:cNvGrpSpPr/>
          <p:nvPr/>
        </p:nvGrpSpPr>
        <p:grpSpPr>
          <a:xfrm>
            <a:off x="6230116" y="4348801"/>
            <a:ext cx="211951" cy="223475"/>
            <a:chOff x="4935362" y="6207051"/>
            <a:chExt cx="262714" cy="276999"/>
          </a:xfrm>
        </p:grpSpPr>
        <p:sp>
          <p:nvSpPr>
            <p:cNvPr id="14" name="Oval 13"/>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15" name="TextBox 14"/>
            <p:cNvSpPr txBox="1"/>
            <p:nvPr/>
          </p:nvSpPr>
          <p:spPr>
            <a:xfrm>
              <a:off x="4935362" y="6207051"/>
              <a:ext cx="2471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9" name="Group 18"/>
          <p:cNvGrpSpPr/>
          <p:nvPr/>
        </p:nvGrpSpPr>
        <p:grpSpPr>
          <a:xfrm>
            <a:off x="6367019" y="3521227"/>
            <a:ext cx="211951" cy="223475"/>
            <a:chOff x="4935362" y="6196840"/>
            <a:chExt cx="262714" cy="276999"/>
          </a:xfrm>
        </p:grpSpPr>
        <p:sp>
          <p:nvSpPr>
            <p:cNvPr id="20" name="Oval 19"/>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21" name="TextBox 20"/>
            <p:cNvSpPr txBox="1"/>
            <p:nvPr/>
          </p:nvSpPr>
          <p:spPr>
            <a:xfrm>
              <a:off x="4935362" y="6196840"/>
              <a:ext cx="2471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2" name="Group 21"/>
          <p:cNvGrpSpPr/>
          <p:nvPr/>
        </p:nvGrpSpPr>
        <p:grpSpPr>
          <a:xfrm>
            <a:off x="6067523" y="3598458"/>
            <a:ext cx="211951" cy="223475"/>
            <a:chOff x="4935362" y="6217262"/>
            <a:chExt cx="262714" cy="276999"/>
          </a:xfrm>
        </p:grpSpPr>
        <p:sp>
          <p:nvSpPr>
            <p:cNvPr id="23" name="Oval 22"/>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24" name="TextBox 23"/>
            <p:cNvSpPr txBox="1"/>
            <p:nvPr/>
          </p:nvSpPr>
          <p:spPr>
            <a:xfrm>
              <a:off x="4935362" y="6217262"/>
              <a:ext cx="2471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5" name="Group 24"/>
          <p:cNvGrpSpPr/>
          <p:nvPr/>
        </p:nvGrpSpPr>
        <p:grpSpPr>
          <a:xfrm>
            <a:off x="4383142" y="2526507"/>
            <a:ext cx="211951" cy="223475"/>
            <a:chOff x="4935362" y="6207051"/>
            <a:chExt cx="262714" cy="276999"/>
          </a:xfrm>
        </p:grpSpPr>
        <p:sp>
          <p:nvSpPr>
            <p:cNvPr id="26" name="Oval 25"/>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27" name="TextBox 26"/>
            <p:cNvSpPr txBox="1"/>
            <p:nvPr/>
          </p:nvSpPr>
          <p:spPr>
            <a:xfrm>
              <a:off x="4935362" y="6207051"/>
              <a:ext cx="2471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8" name="Group 27"/>
          <p:cNvGrpSpPr/>
          <p:nvPr/>
        </p:nvGrpSpPr>
        <p:grpSpPr>
          <a:xfrm>
            <a:off x="6464756" y="2489303"/>
            <a:ext cx="211951" cy="223475"/>
            <a:chOff x="4935362" y="6196840"/>
            <a:chExt cx="262714" cy="276999"/>
          </a:xfrm>
        </p:grpSpPr>
        <p:sp>
          <p:nvSpPr>
            <p:cNvPr id="29" name="Oval 28"/>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30" name="TextBox 29"/>
            <p:cNvSpPr txBox="1"/>
            <p:nvPr/>
          </p:nvSpPr>
          <p:spPr>
            <a:xfrm>
              <a:off x="4935362" y="6196840"/>
              <a:ext cx="2471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03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latin typeface="+mj-lt"/>
              </a:rPr>
              <a:t>Worst-case Line Overflow FDI Attacks</a:t>
            </a:r>
          </a:p>
        </p:txBody>
      </p:sp>
      <p:sp>
        <p:nvSpPr>
          <p:cNvPr id="36" name="TextBox 35"/>
          <p:cNvSpPr txBox="1"/>
          <p:nvPr/>
        </p:nvSpPr>
        <p:spPr>
          <a:xfrm>
            <a:off x="670292" y="4304880"/>
            <a:ext cx="810534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next operation interval, attacker sustains the attack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 results:</a:t>
            </a:r>
          </a:p>
          <a:p>
            <a:pPr marL="54864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Residue: 735.29 &lt; Threshold</a:t>
            </a:r>
          </a:p>
          <a:p>
            <a:pPr marL="54864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No bad data detected!</a:t>
            </a:r>
          </a:p>
          <a:p>
            <a:pPr marL="9144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Power flow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Line overflow caused by FDI attack cannot be detected!!</a:t>
            </a:r>
          </a:p>
        </p:txBody>
      </p:sp>
      <p:graphicFrame>
        <p:nvGraphicFramePr>
          <p:cNvPr id="38" name="Table 37"/>
          <p:cNvGraphicFramePr>
            <a:graphicFrameLocks noGrp="1"/>
          </p:cNvGraphicFramePr>
          <p:nvPr>
            <p:extLst/>
          </p:nvPr>
        </p:nvGraphicFramePr>
        <p:xfrm>
          <a:off x="4283676" y="4758402"/>
          <a:ext cx="3797643" cy="972886"/>
        </p:xfrm>
        <a:graphic>
          <a:graphicData uri="http://schemas.openxmlformats.org/drawingml/2006/table">
            <a:tbl>
              <a:tblPr firstRow="1" bandRow="1">
                <a:tableStyleId>{5C22544A-7EE6-4342-B048-85BDC9FD1C3A}</a:tableStyleId>
              </a:tblPr>
              <a:tblGrid>
                <a:gridCol w="1235675">
                  <a:extLst>
                    <a:ext uri="{9D8B030D-6E8A-4147-A177-3AD203B41FA5}">
                      <a16:colId xmlns:a16="http://schemas.microsoft.com/office/drawing/2014/main" val="20000"/>
                    </a:ext>
                  </a:extLst>
                </a:gridCol>
                <a:gridCol w="1276865">
                  <a:extLst>
                    <a:ext uri="{9D8B030D-6E8A-4147-A177-3AD203B41FA5}">
                      <a16:colId xmlns:a16="http://schemas.microsoft.com/office/drawing/2014/main" val="20001"/>
                    </a:ext>
                  </a:extLst>
                </a:gridCol>
                <a:gridCol w="1285103">
                  <a:extLst>
                    <a:ext uri="{9D8B030D-6E8A-4147-A177-3AD203B41FA5}">
                      <a16:colId xmlns:a16="http://schemas.microsoft.com/office/drawing/2014/main" val="20002"/>
                    </a:ext>
                  </a:extLst>
                </a:gridCol>
              </a:tblGrid>
              <a:tr h="603320">
                <a:tc>
                  <a:txBody>
                    <a:bodyPr/>
                    <a:lstStyle/>
                    <a:p>
                      <a:pPr algn="ctr"/>
                      <a:r>
                        <a:rPr lang="en-US" sz="1600" b="1" dirty="0">
                          <a:solidFill>
                            <a:schemeClr val="lt1"/>
                          </a:solidFill>
                          <a:latin typeface="Times New Roman" panose="02020603050405020304" pitchFamily="18" charset="0"/>
                          <a:cs typeface="Times New Roman" panose="02020603050405020304" pitchFamily="18" charset="0"/>
                        </a:rPr>
                        <a:t>Line</a:t>
                      </a:r>
                      <a:endParaRPr lang="en-US" sz="1600" b="1"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pPr algn="ctr"/>
                      <a:r>
                        <a:rPr lang="en-US" sz="1600" b="1" dirty="0">
                          <a:solidFill>
                            <a:schemeClr val="bg1"/>
                          </a:solidFill>
                          <a:latin typeface="Times New Roman" panose="02020603050405020304" pitchFamily="18" charset="0"/>
                          <a:cs typeface="Times New Roman" panose="02020603050405020304" pitchFamily="18" charset="0"/>
                        </a:rPr>
                        <a:t>Physical</a:t>
                      </a:r>
                      <a:r>
                        <a:rPr lang="en-US" sz="1600" b="1" baseline="0" dirty="0">
                          <a:solidFill>
                            <a:schemeClr val="bg1"/>
                          </a:solidFill>
                          <a:latin typeface="Times New Roman" panose="02020603050405020304" pitchFamily="18" charset="0"/>
                          <a:cs typeface="Times New Roman" panose="02020603050405020304" pitchFamily="18" charset="0"/>
                        </a:rPr>
                        <a:t> Power Flow</a:t>
                      </a:r>
                      <a:r>
                        <a:rPr lang="en-US" sz="1600" b="1" dirty="0">
                          <a:solidFill>
                            <a:schemeClr val="bg1"/>
                          </a:solidFill>
                          <a:latin typeface="Times New Roman" panose="02020603050405020304" pitchFamily="18" charset="0"/>
                          <a:cs typeface="Times New Roman" panose="02020603050405020304" pitchFamily="18" charset="0"/>
                        </a:rPr>
                        <a:t> </a:t>
                      </a:r>
                    </a:p>
                  </a:txBody>
                  <a:tcPr>
                    <a:solidFill>
                      <a:schemeClr val="accent5">
                        <a:lumMod val="50000"/>
                      </a:schemeClr>
                    </a:solidFill>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Cyber</a:t>
                      </a:r>
                      <a:r>
                        <a:rPr lang="en-US" sz="1600" b="1" baseline="0" dirty="0">
                          <a:solidFill>
                            <a:srgbClr val="C00000"/>
                          </a:solidFill>
                          <a:latin typeface="Times New Roman" panose="02020603050405020304" pitchFamily="18" charset="0"/>
                          <a:cs typeface="Times New Roman" panose="02020603050405020304" pitchFamily="18" charset="0"/>
                        </a:rPr>
                        <a:t> Power Flow</a:t>
                      </a:r>
                      <a:endParaRPr lang="en-US" sz="1600" b="1" dirty="0">
                        <a:solidFill>
                          <a:srgbClr val="C00000"/>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extLst>
                  <a:ext uri="{0D108BD9-81ED-4DB2-BD59-A6C34878D82A}">
                    <a16:rowId xmlns:a16="http://schemas.microsoft.com/office/drawing/2014/main" val="10000"/>
                  </a:ext>
                </a:extLst>
              </a:tr>
              <a:tr h="369566">
                <a:tc>
                  <a:txBody>
                    <a:bodyPr/>
                    <a:lstStyle/>
                    <a:p>
                      <a:pPr algn="ctr"/>
                      <a:r>
                        <a:rPr lang="en-US" sz="1600" b="0" dirty="0">
                          <a:solidFill>
                            <a:schemeClr val="dk1"/>
                          </a:solidFill>
                          <a:latin typeface="Times New Roman" panose="02020603050405020304" pitchFamily="18" charset="0"/>
                          <a:cs typeface="Times New Roman" panose="02020603050405020304" pitchFamily="18" charset="0"/>
                        </a:rPr>
                        <a:t>171 &amp; 172</a:t>
                      </a:r>
                      <a:endParaRPr lang="en-US" sz="1600" b="1"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90000"/>
                      </a:schemeClr>
                    </a:solidFill>
                  </a:tcPr>
                </a:tc>
                <a:tc>
                  <a:txBody>
                    <a:bodyPr/>
                    <a:lstStyle/>
                    <a:p>
                      <a:pPr algn="ctr"/>
                      <a:r>
                        <a:rPr lang="en-US" sz="1600" b="1" dirty="0">
                          <a:solidFill>
                            <a:srgbClr val="7030A0"/>
                          </a:solidFill>
                          <a:latin typeface="Times New Roman" panose="02020603050405020304" pitchFamily="18" charset="0"/>
                          <a:cs typeface="Times New Roman" panose="02020603050405020304" pitchFamily="18" charset="0"/>
                        </a:rPr>
                        <a:t>103.62%</a:t>
                      </a:r>
                    </a:p>
                  </a:txBody>
                  <a:tcPr>
                    <a:solidFill>
                      <a:schemeClr val="accent5">
                        <a:lumMod val="90000"/>
                      </a:schemeClr>
                    </a:solidFill>
                  </a:tcPr>
                </a:tc>
                <a:tc>
                  <a:txBody>
                    <a:bodyPr/>
                    <a:lstStyle/>
                    <a:p>
                      <a:pPr algn="ctr"/>
                      <a:r>
                        <a:rPr lang="en-US" sz="1600" b="1" dirty="0">
                          <a:solidFill>
                            <a:srgbClr val="C00000"/>
                          </a:solidFill>
                          <a:latin typeface="Times New Roman" panose="02020603050405020304" pitchFamily="18" charset="0"/>
                          <a:cs typeface="Times New Roman" panose="02020603050405020304" pitchFamily="18" charset="0"/>
                        </a:rPr>
                        <a:t>100%</a:t>
                      </a:r>
                    </a:p>
                  </a:txBody>
                  <a:tcPr>
                    <a:solidFill>
                      <a:schemeClr val="accent5">
                        <a:lumMod val="90000"/>
                      </a:schemeClr>
                    </a:solidFill>
                  </a:tcPr>
                </a:tc>
                <a:extLst>
                  <a:ext uri="{0D108BD9-81ED-4DB2-BD59-A6C34878D82A}">
                    <a16:rowId xmlns:a16="http://schemas.microsoft.com/office/drawing/2014/main" val="10001"/>
                  </a:ext>
                </a:extLst>
              </a:tr>
            </a:tbl>
          </a:graphicData>
        </a:graphic>
      </p:graphicFrame>
      <p:sp>
        <p:nvSpPr>
          <p:cNvPr id="53" name="Rectangle 52"/>
          <p:cNvSpPr/>
          <p:nvPr/>
        </p:nvSpPr>
        <p:spPr bwMode="auto">
          <a:xfrm>
            <a:off x="4425406" y="5418208"/>
            <a:ext cx="937517" cy="28832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4" name="Rectangle 53"/>
          <p:cNvSpPr/>
          <p:nvPr/>
        </p:nvSpPr>
        <p:spPr bwMode="auto">
          <a:xfrm>
            <a:off x="5718436" y="5418208"/>
            <a:ext cx="901818" cy="28832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5" name="Rectangle 54"/>
          <p:cNvSpPr/>
          <p:nvPr/>
        </p:nvSpPr>
        <p:spPr bwMode="auto">
          <a:xfrm>
            <a:off x="6975766" y="5423812"/>
            <a:ext cx="863687" cy="288324"/>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grpSp>
        <p:nvGrpSpPr>
          <p:cNvPr id="3" name="Group 2"/>
          <p:cNvGrpSpPr/>
          <p:nvPr/>
        </p:nvGrpSpPr>
        <p:grpSpPr>
          <a:xfrm>
            <a:off x="1812385" y="1419775"/>
            <a:ext cx="5288634" cy="2873327"/>
            <a:chOff x="872204" y="2187501"/>
            <a:chExt cx="7233828" cy="4376259"/>
          </a:xfrm>
        </p:grpSpPr>
        <p:grpSp>
          <p:nvGrpSpPr>
            <p:cNvPr id="13" name="Group 12"/>
            <p:cNvGrpSpPr/>
            <p:nvPr/>
          </p:nvGrpSpPr>
          <p:grpSpPr>
            <a:xfrm>
              <a:off x="872204" y="2187501"/>
              <a:ext cx="7233828" cy="4376259"/>
              <a:chOff x="872204" y="2187501"/>
              <a:chExt cx="7233828" cy="4376259"/>
            </a:xfrm>
          </p:grpSpPr>
          <p:grpSp>
            <p:nvGrpSpPr>
              <p:cNvPr id="14" name="Group 13"/>
              <p:cNvGrpSpPr/>
              <p:nvPr/>
            </p:nvGrpSpPr>
            <p:grpSpPr>
              <a:xfrm>
                <a:off x="872204" y="2187501"/>
                <a:ext cx="7233828" cy="4376259"/>
                <a:chOff x="872204" y="2187501"/>
                <a:chExt cx="7233828" cy="4376259"/>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204" y="2187501"/>
                  <a:ext cx="7233828" cy="4376259"/>
                </a:xfrm>
                <a:prstGeom prst="rect">
                  <a:avLst/>
                </a:prstGeom>
              </p:spPr>
            </p:pic>
            <p:cxnSp>
              <p:nvCxnSpPr>
                <p:cNvPr id="17" name="Straight Arrow Connector 16"/>
                <p:cNvCxnSpPr/>
                <p:nvPr/>
              </p:nvCxnSpPr>
              <p:spPr bwMode="auto">
                <a:xfrm>
                  <a:off x="6001619" y="3777771"/>
                  <a:ext cx="0" cy="174045"/>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bwMode="auto">
                <a:xfrm flipH="1" flipV="1">
                  <a:off x="5054775" y="4175201"/>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bwMode="auto">
                <a:xfrm>
                  <a:off x="6698527" y="4281026"/>
                  <a:ext cx="0" cy="176313"/>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bwMode="auto">
                <a:xfrm flipH="1" flipV="1">
                  <a:off x="7111611" y="4017956"/>
                  <a:ext cx="1" cy="159616"/>
                </a:xfrm>
                <a:prstGeom prst="straightConnector1">
                  <a:avLst/>
                </a:prstGeom>
                <a:ln w="28575">
                  <a:solidFill>
                    <a:srgbClr val="FF0000"/>
                  </a:solidFill>
                  <a:headEnd w="sm" len="sm"/>
                  <a:tailEnd type="triangle" w="sm" len="med"/>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bwMode="auto">
                <a:xfrm>
                  <a:off x="6446326" y="4225569"/>
                  <a:ext cx="0" cy="150061"/>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bwMode="auto">
                <a:xfrm flipH="1" flipV="1">
                  <a:off x="6183691" y="4461185"/>
                  <a:ext cx="1" cy="2251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bwMode="auto">
                <a:xfrm flipH="1" flipV="1">
                  <a:off x="6125202" y="3994177"/>
                  <a:ext cx="1" cy="181024"/>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bwMode="auto">
                <a:xfrm>
                  <a:off x="5437693" y="5390554"/>
                  <a:ext cx="0" cy="174045"/>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bwMode="auto">
                <a:xfrm>
                  <a:off x="6183691" y="5415268"/>
                  <a:ext cx="0" cy="174045"/>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bwMode="auto">
                <a:xfrm flipH="1">
                  <a:off x="6960973" y="4375630"/>
                  <a:ext cx="719" cy="163419"/>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bwMode="auto">
                <a:xfrm flipH="1" flipV="1">
                  <a:off x="4943564" y="4450988"/>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bwMode="auto">
                <a:xfrm flipH="1" flipV="1">
                  <a:off x="5940343" y="4972144"/>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bwMode="auto">
                <a:xfrm flipH="1" flipV="1">
                  <a:off x="5783822" y="4335839"/>
                  <a:ext cx="1" cy="183497"/>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grpSp>
          <p:cxnSp>
            <p:nvCxnSpPr>
              <p:cNvPr id="15" name="Straight Arrow Connector 14"/>
              <p:cNvCxnSpPr/>
              <p:nvPr/>
            </p:nvCxnSpPr>
            <p:spPr bwMode="auto">
              <a:xfrm flipH="1" flipV="1">
                <a:off x="6327854" y="4661668"/>
                <a:ext cx="1" cy="144163"/>
              </a:xfrm>
              <a:prstGeom prst="straightConnector1">
                <a:avLst/>
              </a:prstGeom>
              <a:ln w="28575">
                <a:solidFill>
                  <a:srgbClr val="FF0000"/>
                </a:solidFill>
                <a:headEnd w="med" len="lg"/>
                <a:tailEnd type="triangle" w="sm" len="med"/>
              </a:ln>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6221878" y="4628881"/>
              <a:ext cx="211951" cy="281258"/>
              <a:chOff x="4935362" y="6155996"/>
              <a:chExt cx="262714" cy="348622"/>
            </a:xfrm>
          </p:grpSpPr>
          <p:sp>
            <p:nvSpPr>
              <p:cNvPr id="31" name="Oval 30"/>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32" name="TextBox 31"/>
              <p:cNvSpPr txBox="1"/>
              <p:nvPr/>
            </p:nvSpPr>
            <p:spPr>
              <a:xfrm>
                <a:off x="4935362" y="6155996"/>
                <a:ext cx="247135" cy="3486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33" name="Group 32"/>
            <p:cNvGrpSpPr/>
            <p:nvPr/>
          </p:nvGrpSpPr>
          <p:grpSpPr>
            <a:xfrm>
              <a:off x="6358781" y="3809545"/>
              <a:ext cx="211951" cy="281258"/>
              <a:chOff x="4935362" y="6155996"/>
              <a:chExt cx="262714" cy="348622"/>
            </a:xfrm>
          </p:grpSpPr>
          <p:sp>
            <p:nvSpPr>
              <p:cNvPr id="34" name="Oval 33"/>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37" name="TextBox 36"/>
              <p:cNvSpPr txBox="1"/>
              <p:nvPr/>
            </p:nvSpPr>
            <p:spPr>
              <a:xfrm>
                <a:off x="4935362" y="6155996"/>
                <a:ext cx="247135" cy="3486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39" name="Group 38"/>
            <p:cNvGrpSpPr/>
            <p:nvPr/>
          </p:nvGrpSpPr>
          <p:grpSpPr>
            <a:xfrm>
              <a:off x="6059285" y="3870300"/>
              <a:ext cx="211951" cy="281258"/>
              <a:chOff x="4935362" y="6155996"/>
              <a:chExt cx="262714" cy="348622"/>
            </a:xfrm>
          </p:grpSpPr>
          <p:sp>
            <p:nvSpPr>
              <p:cNvPr id="40" name="Oval 39"/>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41" name="TextBox 40"/>
              <p:cNvSpPr txBox="1"/>
              <p:nvPr/>
            </p:nvSpPr>
            <p:spPr>
              <a:xfrm>
                <a:off x="4935362" y="6155996"/>
                <a:ext cx="247135" cy="3486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42" name="Group 41"/>
            <p:cNvGrpSpPr/>
            <p:nvPr/>
          </p:nvGrpSpPr>
          <p:grpSpPr>
            <a:xfrm>
              <a:off x="4383142" y="2790111"/>
              <a:ext cx="211951" cy="281258"/>
              <a:chOff x="4935362" y="6155996"/>
              <a:chExt cx="262714" cy="348622"/>
            </a:xfrm>
          </p:grpSpPr>
          <p:sp>
            <p:nvSpPr>
              <p:cNvPr id="43" name="Oval 42"/>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44" name="TextBox 43"/>
              <p:cNvSpPr txBox="1"/>
              <p:nvPr/>
            </p:nvSpPr>
            <p:spPr>
              <a:xfrm>
                <a:off x="4935362" y="6155996"/>
                <a:ext cx="247135" cy="3486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45" name="Group 44"/>
            <p:cNvGrpSpPr/>
            <p:nvPr/>
          </p:nvGrpSpPr>
          <p:grpSpPr>
            <a:xfrm>
              <a:off x="6464756" y="2761145"/>
              <a:ext cx="211951" cy="281258"/>
              <a:chOff x="4935362" y="6155996"/>
              <a:chExt cx="262714" cy="348622"/>
            </a:xfrm>
          </p:grpSpPr>
          <p:sp>
            <p:nvSpPr>
              <p:cNvPr id="46" name="Oval 45"/>
              <p:cNvSpPr/>
              <p:nvPr/>
            </p:nvSpPr>
            <p:spPr bwMode="auto">
              <a:xfrm>
                <a:off x="4981051" y="6227805"/>
                <a:ext cx="217025" cy="222422"/>
              </a:xfrm>
              <a:prstGeom prst="ellipse">
                <a:avLst/>
              </a:prstGeom>
              <a:solidFill>
                <a:srgbClr val="0070C0"/>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47" name="TextBox 46"/>
              <p:cNvSpPr txBox="1"/>
              <p:nvPr/>
            </p:nvSpPr>
            <p:spPr>
              <a:xfrm>
                <a:off x="4935362" y="6155996"/>
                <a:ext cx="247135" cy="3486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cxnSp>
        <p:nvCxnSpPr>
          <p:cNvPr id="5" name="Straight Connector 4"/>
          <p:cNvCxnSpPr/>
          <p:nvPr/>
        </p:nvCxnSpPr>
        <p:spPr bwMode="auto">
          <a:xfrm flipH="1">
            <a:off x="5700378" y="3002143"/>
            <a:ext cx="462903" cy="75938"/>
          </a:xfrm>
          <a:prstGeom prst="line">
            <a:avLst/>
          </a:prstGeom>
          <a:solidFill>
            <a:srgbClr val="69102E"/>
          </a:solidFill>
          <a:ln w="60325"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1895FA-5E15-46CB-B2DF-5F6183CE5EB5}"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56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anose="020B0600070205080204" pitchFamily="34" charset="-128"/>
              </a:rPr>
              <a:t>Optimization for worst-case attacks</a:t>
            </a:r>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684" y="1690689"/>
            <a:ext cx="5654631" cy="487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FF411B88-3B50-485F-BBE3-89B5FEA236E4}" type="slidenum">
              <a:rPr lang="en-US" smtClean="0"/>
              <a:t>17</a:t>
            </a:fld>
            <a:endParaRPr lang="en-US"/>
          </a:p>
        </p:txBody>
      </p:sp>
    </p:spTree>
    <p:extLst>
      <p:ext uri="{BB962C8B-B14F-4D97-AF65-F5344CB8AC3E}">
        <p14:creationId xmlns:p14="http://schemas.microsoft.com/office/powerpoint/2010/main" val="1986956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Results</a:t>
            </a:r>
            <a:endParaRPr lang="en-US" dirty="0"/>
          </a:p>
        </p:txBody>
      </p:sp>
      <p:sp>
        <p:nvSpPr>
          <p:cNvPr id="3" name="Content Placeholder 2"/>
          <p:cNvSpPr>
            <a:spLocks noGrp="1"/>
          </p:cNvSpPr>
          <p:nvPr>
            <p:ph idx="1"/>
          </p:nvPr>
        </p:nvSpPr>
        <p:spPr/>
        <p:txBody>
          <a:bodyPr/>
          <a:lstStyle/>
          <a:p>
            <a:r>
              <a:rPr lang="en-US" dirty="0" smtClean="0"/>
              <a:t>Test on IEEE 24-bus RTS system</a:t>
            </a:r>
            <a:endParaRPr lang="en-US" dirty="0"/>
          </a:p>
        </p:txBody>
      </p:sp>
      <p:pic>
        <p:nvPicPr>
          <p:cNvPr id="4" name="Picture 3" descr="tradeoff_pl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412" y="3026488"/>
            <a:ext cx="6152548" cy="2799410"/>
          </a:xfrm>
          <a:prstGeom prst="rect">
            <a:avLst/>
          </a:prstGeom>
        </p:spPr>
      </p:pic>
      <p:sp>
        <p:nvSpPr>
          <p:cNvPr id="5" name="TextBox 4"/>
          <p:cNvSpPr txBox="1"/>
          <p:nvPr/>
        </p:nvSpPr>
        <p:spPr>
          <a:xfrm>
            <a:off x="3078610" y="5749466"/>
            <a:ext cx="3420876" cy="400110"/>
          </a:xfrm>
          <a:prstGeom prst="rect">
            <a:avLst/>
          </a:prstGeom>
          <a:noFill/>
        </p:spPr>
        <p:txBody>
          <a:bodyPr wrap="square" rtlCol="0">
            <a:spAutoFit/>
          </a:bodyPr>
          <a:lstStyle/>
          <a:p>
            <a:pPr defTabSz="457200"/>
            <a:r>
              <a:rPr lang="en-US" sz="2000" b="1" i="1" dirty="0" smtClean="0">
                <a:solidFill>
                  <a:prstClr val="black"/>
                </a:solidFill>
                <a:latin typeface="Times New Roman" panose="02020603050405020304" pitchFamily="18" charset="0"/>
                <a:cs typeface="Times New Roman" panose="02020603050405020304" pitchFamily="18" charset="0"/>
              </a:rPr>
              <a:t>l</a:t>
            </a:r>
            <a:r>
              <a:rPr lang="en-US" sz="2000" b="1" i="1" baseline="-25000" dirty="0" smtClean="0">
                <a:solidFill>
                  <a:prstClr val="black"/>
                </a:solidFill>
                <a:latin typeface="Times New Roman" panose="02020603050405020304" pitchFamily="18" charset="0"/>
                <a:cs typeface="Times New Roman" panose="02020603050405020304" pitchFamily="18" charset="0"/>
              </a:rPr>
              <a:t>1</a:t>
            </a:r>
            <a:r>
              <a:rPr lang="en-US" sz="2000" b="1" dirty="0" smtClean="0">
                <a:solidFill>
                  <a:prstClr val="black"/>
                </a:solidFill>
                <a:latin typeface="Times New Roman" panose="02020603050405020304" pitchFamily="18" charset="0"/>
                <a:cs typeface="Times New Roman" panose="02020603050405020304" pitchFamily="18" charset="0"/>
              </a:rPr>
              <a:t>-norm constraint (rad)</a:t>
            </a:r>
            <a:endParaRPr lang="en-US" sz="2000" b="1" baseline="-25000" dirty="0" smtClean="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212249" y="3751725"/>
            <a:ext cx="2224217" cy="400110"/>
          </a:xfrm>
          <a:prstGeom prst="rect">
            <a:avLst/>
          </a:prstGeom>
          <a:noFill/>
        </p:spPr>
        <p:txBody>
          <a:bodyPr wrap="square" rtlCol="0">
            <a:spAutoFit/>
          </a:bodyPr>
          <a:lstStyle/>
          <a:p>
            <a:pPr defTabSz="457200"/>
            <a:r>
              <a:rPr lang="en-US" sz="2000" b="1" dirty="0">
                <a:solidFill>
                  <a:prstClr val="black"/>
                </a:solidFill>
                <a:latin typeface="Times New Roman" panose="02020603050405020304" pitchFamily="18" charset="0"/>
                <a:cs typeface="Times New Roman" panose="02020603050405020304" pitchFamily="18" charset="0"/>
              </a:rPr>
              <a:t>Line flow </a:t>
            </a:r>
            <a:r>
              <a:rPr lang="en-US" sz="2000" b="1" dirty="0" smtClean="0">
                <a:solidFill>
                  <a:prstClr val="black"/>
                </a:solidFill>
                <a:latin typeface="Times New Roman" panose="02020603050405020304" pitchFamily="18" charset="0"/>
                <a:cs typeface="Times New Roman" panose="02020603050405020304" pitchFamily="18" charset="0"/>
              </a:rPr>
              <a:t>(%)</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FF411B88-3B50-485F-BBE3-89B5FEA236E4}" type="slidenum">
              <a:rPr lang="en-US" smtClean="0"/>
              <a:t>18</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561" y="1514405"/>
            <a:ext cx="1802524" cy="1590522"/>
          </a:xfrm>
          <a:prstGeom prst="rect">
            <a:avLst/>
          </a:prstGeom>
        </p:spPr>
      </p:pic>
    </p:spTree>
    <p:extLst>
      <p:ext uri="{BB962C8B-B14F-4D97-AF65-F5344CB8AC3E}">
        <p14:creationId xmlns:p14="http://schemas.microsoft.com/office/powerpoint/2010/main" val="467742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41772" cy="1325563"/>
          </a:xfrm>
        </p:spPr>
        <p:txBody>
          <a:bodyPr>
            <a:normAutofit/>
          </a:bodyPr>
          <a:lstStyle/>
          <a:p>
            <a:r>
              <a:rPr lang="en-US" sz="3600" dirty="0" smtClean="0"/>
              <a:t>Attack Feasibility – Limited Attacker Information</a:t>
            </a:r>
            <a:endParaRPr lang="en-US" sz="3600" dirty="0"/>
          </a:p>
        </p:txBody>
      </p:sp>
      <p:sp>
        <p:nvSpPr>
          <p:cNvPr id="3" name="Content Placeholder 2"/>
          <p:cNvSpPr>
            <a:spLocks noGrp="1"/>
          </p:cNvSpPr>
          <p:nvPr>
            <p:ph idx="1"/>
          </p:nvPr>
        </p:nvSpPr>
        <p:spPr>
          <a:xfrm>
            <a:off x="628650" y="1825625"/>
            <a:ext cx="4683752" cy="4351338"/>
          </a:xfrm>
        </p:spPr>
        <p:txBody>
          <a:bodyPr/>
          <a:lstStyle/>
          <a:p>
            <a:pPr algn="just"/>
            <a:r>
              <a:rPr lang="en-US" altLang="zh-CN" dirty="0"/>
              <a:t>Typically, the attacker is assumed to have complete knowledge of the </a:t>
            </a:r>
            <a:r>
              <a:rPr lang="en-US" altLang="zh-CN" dirty="0" smtClean="0"/>
              <a:t>system</a:t>
            </a:r>
            <a:endParaRPr lang="en-US" altLang="zh-CN" dirty="0"/>
          </a:p>
          <a:p>
            <a:pPr algn="just"/>
            <a:r>
              <a:rPr lang="en-US" altLang="zh-CN" dirty="0"/>
              <a:t>What if the attacker’s information is limited to a sub-network?</a:t>
            </a:r>
          </a:p>
          <a:p>
            <a:r>
              <a:rPr lang="en-US" dirty="0" smtClean="0"/>
              <a:t>We introduce a class of </a:t>
            </a:r>
            <a:r>
              <a:rPr lang="en-US" i="1" dirty="0" smtClean="0">
                <a:solidFill>
                  <a:srgbClr val="FF0000"/>
                </a:solidFill>
              </a:rPr>
              <a:t>limited information FDI attacks</a:t>
            </a:r>
            <a:r>
              <a:rPr lang="en-US" dirty="0"/>
              <a:t> </a:t>
            </a:r>
            <a:r>
              <a:rPr lang="en-US" dirty="0" smtClean="0"/>
              <a:t>and show that</a:t>
            </a:r>
            <a:endParaRPr lang="en-US" i="1" dirty="0" smtClean="0">
              <a:solidFill>
                <a:srgbClr val="FF0000"/>
              </a:solidFill>
            </a:endParaRPr>
          </a:p>
        </p:txBody>
      </p:sp>
      <p:grpSp>
        <p:nvGrpSpPr>
          <p:cNvPr id="5" name="Group 4"/>
          <p:cNvGrpSpPr/>
          <p:nvPr/>
        </p:nvGrpSpPr>
        <p:grpSpPr>
          <a:xfrm>
            <a:off x="5262672" y="1825625"/>
            <a:ext cx="3761731" cy="3291682"/>
            <a:chOff x="3588534" y="2257548"/>
            <a:chExt cx="3761731" cy="3291682"/>
          </a:xfrm>
        </p:grpSpPr>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534" y="2257548"/>
              <a:ext cx="3761731" cy="329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796748" y="3747051"/>
              <a:ext cx="3429000" cy="1679713"/>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54417" y="2405270"/>
              <a:ext cx="871331" cy="1341781"/>
            </a:xfrm>
            <a:prstGeom prst="rect">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876158" y="3180192"/>
            <a:ext cx="993913" cy="1569660"/>
          </a:xfrm>
          <a:prstGeom prst="rect">
            <a:avLst/>
          </a:prstGeom>
          <a:noFill/>
        </p:spPr>
        <p:txBody>
          <a:bodyPr wrap="square" rtlCol="0">
            <a:spAutoFit/>
          </a:bodyPr>
          <a:lstStyle/>
          <a:p>
            <a:r>
              <a:rPr lang="en-US" sz="9600" dirty="0" smtClean="0">
                <a:solidFill>
                  <a:srgbClr val="FF0000"/>
                </a:solidFill>
              </a:rPr>
              <a:t>?</a:t>
            </a:r>
            <a:endParaRPr lang="en-US" sz="9600"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639455" y="3814584"/>
                <a:ext cx="4572000" cy="1200329"/>
              </a:xfrm>
              <a:prstGeom prst="rect">
                <a:avLst/>
              </a:prstGeom>
              <a:ln w="38100">
                <a:solidFill>
                  <a:schemeClr val="accent5">
                    <a:lumMod val="60000"/>
                    <a:lumOff val="40000"/>
                  </a:schemeClr>
                </a:solidFill>
              </a:ln>
            </p:spPr>
            <p:txBody>
              <a:bodyPr>
                <a:spAutoFit/>
              </a:bodyPr>
              <a:lstStyle/>
              <a:p>
                <a:pPr algn="just"/>
                <a:r>
                  <a:rPr lang="en-US" b="1" dirty="0"/>
                  <a:t>If limited information in </a:t>
                </a:r>
                <a14:m>
                  <m:oMath xmlns:m="http://schemas.openxmlformats.org/officeDocument/2006/math">
                    <m:r>
                      <a:rPr lang="en-US" b="1" i="1">
                        <a:latin typeface="Cambria Math" panose="02040503050406030204" pitchFamily="18" charset="0"/>
                        <a:ea typeface="Cambria Math" panose="02040503050406030204" pitchFamily="18" charset="0"/>
                      </a:rPr>
                      <m:t>𝓔</m:t>
                    </m:r>
                  </m:oMath>
                </a14:m>
                <a:r>
                  <a:rPr lang="en-US" b="1" dirty="0"/>
                  <a:t> is available</a:t>
                </a:r>
              </a:p>
              <a:p>
                <a:pPr algn="just"/>
                <a:r>
                  <a:rPr lang="en-US" dirty="0"/>
                  <a:t>Attacker can use perfect information in </a:t>
                </a:r>
                <a14:m>
                  <m:oMath xmlns:m="http://schemas.openxmlformats.org/officeDocument/2006/math">
                    <m:r>
                      <a:rPr lang="en-US" i="1">
                        <a:latin typeface="Cambria Math" panose="02040503050406030204" pitchFamily="18" charset="0"/>
                        <a:ea typeface="Cambria Math" panose="02040503050406030204" pitchFamily="18" charset="0"/>
                      </a:rPr>
                      <m:t>ℒ</m:t>
                    </m:r>
                    <m:r>
                      <a:rPr lang="en-US" i="1">
                        <a:latin typeface="Cambria Math" panose="02040503050406030204" pitchFamily="18" charset="0"/>
                        <a:ea typeface="Cambria Math" panose="02040503050406030204" pitchFamily="18" charset="0"/>
                      </a:rPr>
                      <m:t> </m:t>
                    </m:r>
                  </m:oMath>
                </a14:m>
                <a:r>
                  <a:rPr lang="en-US" dirty="0"/>
                  <a:t>and limited information in </a:t>
                </a:r>
                <a14:m>
                  <m:oMath xmlns:m="http://schemas.openxmlformats.org/officeDocument/2006/math">
                    <m:r>
                      <a:rPr lang="en-US" i="1">
                        <a:latin typeface="Cambria Math" panose="02040503050406030204" pitchFamily="18" charset="0"/>
                        <a:ea typeface="Cambria Math" panose="02040503050406030204" pitchFamily="18" charset="0"/>
                      </a:rPr>
                      <m:t>ℰ</m:t>
                    </m:r>
                  </m:oMath>
                </a14:m>
                <a:r>
                  <a:rPr lang="en-US" dirty="0"/>
                  <a:t> (possibly inaccurate) to design </a:t>
                </a:r>
                <a:r>
                  <a:rPr lang="en-US" dirty="0" smtClean="0"/>
                  <a:t>attack</a:t>
                </a: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639455" y="3814584"/>
                <a:ext cx="4572000" cy="1200329"/>
              </a:xfrm>
              <a:prstGeom prst="rect">
                <a:avLst/>
              </a:prstGeom>
              <a:blipFill>
                <a:blip r:embed="rId3"/>
                <a:stretch>
                  <a:fillRect l="-794" t="-1478" r="-661" b="-5419"/>
                </a:stretch>
              </a:blipFill>
              <a:ln w="38100">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9455" y="5198793"/>
                <a:ext cx="8361786" cy="646331"/>
              </a:xfrm>
              <a:prstGeom prst="rect">
                <a:avLst/>
              </a:prstGeom>
              <a:ln w="38100">
                <a:solidFill>
                  <a:schemeClr val="accent5">
                    <a:lumMod val="60000"/>
                    <a:lumOff val="40000"/>
                  </a:schemeClr>
                </a:solidFill>
              </a:ln>
            </p:spPr>
            <p:txBody>
              <a:bodyPr wrap="square">
                <a:spAutoFit/>
              </a:bodyPr>
              <a:lstStyle/>
              <a:p>
                <a:pPr algn="just"/>
                <a:r>
                  <a:rPr lang="en-US" b="1" dirty="0"/>
                  <a:t>If no information in </a:t>
                </a:r>
                <a14:m>
                  <m:oMath xmlns:m="http://schemas.openxmlformats.org/officeDocument/2006/math">
                    <m:r>
                      <a:rPr lang="en-US" b="1" i="1">
                        <a:latin typeface="Cambria Math" panose="02040503050406030204" pitchFamily="18" charset="0"/>
                        <a:ea typeface="Cambria Math" panose="02040503050406030204" pitchFamily="18" charset="0"/>
                      </a:rPr>
                      <m:t>𝓔</m:t>
                    </m:r>
                  </m:oMath>
                </a14:m>
                <a:r>
                  <a:rPr lang="en-US" b="1" dirty="0"/>
                  <a:t> is available</a:t>
                </a:r>
              </a:p>
              <a:p>
                <a:pPr algn="just"/>
                <a:r>
                  <a:rPr lang="en-US" dirty="0"/>
                  <a:t>Attacker can use machine learning to learn </a:t>
                </a:r>
                <a14:m>
                  <m:oMath xmlns:m="http://schemas.openxmlformats.org/officeDocument/2006/math">
                    <m:r>
                      <a:rPr lang="en-US" i="1">
                        <a:latin typeface="Cambria Math" panose="02040503050406030204" pitchFamily="18" charset="0"/>
                        <a:ea typeface="Cambria Math" panose="02040503050406030204" pitchFamily="18" charset="0"/>
                      </a:rPr>
                      <m:t>ℰ</m:t>
                    </m:r>
                  </m:oMath>
                </a14:m>
                <a:r>
                  <a:rPr lang="en-US" dirty="0"/>
                  <a:t> via historical data and then design attack</a:t>
                </a:r>
              </a:p>
            </p:txBody>
          </p:sp>
        </mc:Choice>
        <mc:Fallback xmlns="">
          <p:sp>
            <p:nvSpPr>
              <p:cNvPr id="11" name="Rectangle 10"/>
              <p:cNvSpPr>
                <a:spLocks noRot="1" noChangeAspect="1" noMove="1" noResize="1" noEditPoints="1" noAdjustHandles="1" noChangeArrowheads="1" noChangeShapeType="1" noTextEdit="1"/>
              </p:cNvSpPr>
              <p:nvPr/>
            </p:nvSpPr>
            <p:spPr>
              <a:xfrm>
                <a:off x="639455" y="5198793"/>
                <a:ext cx="8361786" cy="646331"/>
              </a:xfrm>
              <a:prstGeom prst="rect">
                <a:avLst/>
              </a:prstGeom>
              <a:blipFill>
                <a:blip r:embed="rId4"/>
                <a:stretch>
                  <a:fillRect l="-435" t="-2679" b="-10714"/>
                </a:stretch>
              </a:blipFill>
              <a:ln w="38100">
                <a:solidFill>
                  <a:schemeClr val="accent5">
                    <a:lumMod val="60000"/>
                    <a:lumOff val="40000"/>
                  </a:schemeClr>
                </a:solidFill>
              </a:ln>
            </p:spPr>
            <p:txBody>
              <a:bodyPr/>
              <a:lstStyle/>
              <a:p>
                <a:r>
                  <a:rPr lang="en-US">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4836" y="1955479"/>
            <a:ext cx="3467228" cy="3059434"/>
          </a:xfrm>
          <a:prstGeom prst="rect">
            <a:avLst/>
          </a:prstGeom>
        </p:spPr>
      </p:pic>
      <p:sp>
        <p:nvSpPr>
          <p:cNvPr id="13" name="Rectangle 12"/>
          <p:cNvSpPr/>
          <p:nvPr/>
        </p:nvSpPr>
        <p:spPr>
          <a:xfrm>
            <a:off x="448887" y="6066341"/>
            <a:ext cx="8575516" cy="707886"/>
          </a:xfrm>
          <a:prstGeom prst="rect">
            <a:avLst/>
          </a:prstGeom>
          <a:ln w="12700">
            <a:solidFill>
              <a:srgbClr val="FF0000"/>
            </a:solidFill>
          </a:ln>
        </p:spPr>
        <p:txBody>
          <a:bodyPr wrap="square">
            <a:spAutoFit/>
          </a:bodyPr>
          <a:lstStyle/>
          <a:p>
            <a:pPr marL="171450" indent="-171450">
              <a:buFont typeface="Arial" panose="020B0604020202020204" pitchFamily="34" charset="0"/>
              <a:buChar char="•"/>
            </a:pPr>
            <a:r>
              <a:rPr lang="en-US" sz="1000" dirty="0">
                <a:cs typeface="Times New Roman" panose="02020603050405020304" pitchFamily="18" charset="0"/>
              </a:rPr>
              <a:t>J. Zhang, Z. Chu, L. </a:t>
            </a:r>
            <a:r>
              <a:rPr lang="en-US" sz="1000" dirty="0" err="1">
                <a:cs typeface="Times New Roman" panose="02020603050405020304" pitchFamily="18" charset="0"/>
              </a:rPr>
              <a:t>Sankar</a:t>
            </a:r>
            <a:r>
              <a:rPr lang="en-US" sz="1000" dirty="0">
                <a:cs typeface="Times New Roman" panose="02020603050405020304" pitchFamily="18" charset="0"/>
              </a:rPr>
              <a:t> and O. </a:t>
            </a:r>
            <a:r>
              <a:rPr lang="en-US" sz="1000" dirty="0" err="1">
                <a:cs typeface="Times New Roman" panose="02020603050405020304" pitchFamily="18" charset="0"/>
              </a:rPr>
              <a:t>Kosut</a:t>
            </a:r>
            <a:r>
              <a:rPr lang="en-US" sz="1000" dirty="0">
                <a:cs typeface="Times New Roman" panose="02020603050405020304" pitchFamily="18" charset="0"/>
              </a:rPr>
              <a:t>, "False data injection attacks on power system state estimation with limited information," </a:t>
            </a:r>
            <a:r>
              <a:rPr lang="en-US" sz="1000" i="1" dirty="0">
                <a:cs typeface="Times New Roman" panose="02020603050405020304" pitchFamily="18" charset="0"/>
              </a:rPr>
              <a:t>2016 IEEE Power and Energy Society General Meeting (PESGM)</a:t>
            </a:r>
            <a:r>
              <a:rPr lang="en-US" sz="1000" dirty="0">
                <a:cs typeface="Times New Roman" panose="02020603050405020304" pitchFamily="18" charset="0"/>
              </a:rPr>
              <a:t>, Boston, MA, USA, 2016, pp. 1-5</a:t>
            </a:r>
            <a:r>
              <a:rPr lang="en-US" sz="1000" dirty="0" smtClean="0">
                <a:cs typeface="Times New Roman" panose="02020603050405020304" pitchFamily="18" charset="0"/>
              </a:rPr>
              <a:t>.</a:t>
            </a:r>
          </a:p>
          <a:p>
            <a:pPr marL="171450" indent="-171450">
              <a:buFont typeface="Arial" panose="020B0604020202020204" pitchFamily="34" charset="0"/>
              <a:buChar char="•"/>
            </a:pPr>
            <a:r>
              <a:rPr lang="en-US" sz="1000" dirty="0"/>
              <a:t>J. Zhang, Z. Chu, L. </a:t>
            </a:r>
            <a:r>
              <a:rPr lang="en-US" sz="1000" dirty="0" err="1"/>
              <a:t>Sankar</a:t>
            </a:r>
            <a:r>
              <a:rPr lang="en-US" sz="1000" dirty="0"/>
              <a:t>, and O. </a:t>
            </a:r>
            <a:r>
              <a:rPr lang="en-US" sz="1000" dirty="0" err="1"/>
              <a:t>Kosut</a:t>
            </a:r>
            <a:r>
              <a:rPr lang="en-US" sz="1000" dirty="0"/>
              <a:t>, “Can </a:t>
            </a:r>
            <a:r>
              <a:rPr lang="en-US" sz="1000" dirty="0" smtClean="0"/>
              <a:t>attackers with </a:t>
            </a:r>
            <a:r>
              <a:rPr lang="en-US" sz="1000" dirty="0"/>
              <a:t>limited information exploit historical data to mount </a:t>
            </a:r>
            <a:r>
              <a:rPr lang="en-US" sz="1000" dirty="0" smtClean="0"/>
              <a:t>successful false </a:t>
            </a:r>
            <a:r>
              <a:rPr lang="en-US" sz="1000" dirty="0"/>
              <a:t>data injection attacks on power systems?” IEEE </a:t>
            </a:r>
            <a:r>
              <a:rPr lang="en-US" sz="1000" dirty="0" smtClean="0"/>
              <a:t>Transactions on </a:t>
            </a:r>
            <a:r>
              <a:rPr lang="en-US" sz="1000" dirty="0"/>
              <a:t>Power Systems, 2017, submitted. [Online]. Available: https</a:t>
            </a:r>
            <a:r>
              <a:rPr lang="en-US" sz="1000" dirty="0" smtClean="0"/>
              <a:t>: //</a:t>
            </a:r>
            <a:r>
              <a:rPr lang="en-US" sz="1000" dirty="0"/>
              <a:t>arxiv.org/pdf/1703.07500.pdf</a:t>
            </a:r>
            <a:endParaRPr lang="zh-CN" altLang="en-US" sz="1000" dirty="0">
              <a:cs typeface="Times New Roman" panose="02020603050405020304" pitchFamily="18" charset="0"/>
            </a:endParaRPr>
          </a:p>
        </p:txBody>
      </p:sp>
    </p:spTree>
    <p:extLst>
      <p:ext uri="{BB962C8B-B14F-4D97-AF65-F5344CB8AC3E}">
        <p14:creationId xmlns:p14="http://schemas.microsoft.com/office/powerpoint/2010/main" val="222520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American Electric Power Grid</a:t>
            </a:r>
          </a:p>
        </p:txBody>
      </p:sp>
      <p:sp>
        <p:nvSpPr>
          <p:cNvPr id="4" name="Slide Number Placeholder 3"/>
          <p:cNvSpPr>
            <a:spLocks noGrp="1"/>
          </p:cNvSpPr>
          <p:nvPr>
            <p:ph type="sldNum" sz="quarter" idx="12"/>
          </p:nvPr>
        </p:nvSpPr>
        <p:spPr/>
        <p:txBody>
          <a:bodyPr/>
          <a:lstStyle/>
          <a:p>
            <a:fld id="{FF411B88-3B50-485F-BBE3-89B5FEA236E4}" type="slidenum">
              <a:rPr lang="en-US" smtClean="0"/>
              <a:t>2</a:t>
            </a:fld>
            <a:endParaRPr lang="en-US"/>
          </a:p>
        </p:txBody>
      </p:sp>
      <p:grpSp>
        <p:nvGrpSpPr>
          <p:cNvPr id="5" name="Group 4"/>
          <p:cNvGrpSpPr/>
          <p:nvPr/>
        </p:nvGrpSpPr>
        <p:grpSpPr>
          <a:xfrm>
            <a:off x="501832" y="2154357"/>
            <a:ext cx="5068343" cy="3872354"/>
            <a:chOff x="571500" y="2201092"/>
            <a:chExt cx="5068343" cy="3872354"/>
          </a:xfrm>
        </p:grpSpPr>
        <p:pic>
          <p:nvPicPr>
            <p:cNvPr id="6" name="Picture 5" descr="NERC_Regions_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288178"/>
              <a:ext cx="5068343" cy="372168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393371" y="2201092"/>
              <a:ext cx="1410789" cy="369332"/>
            </a:xfrm>
            <a:prstGeom prst="rect">
              <a:avLst/>
            </a:prstGeom>
            <a:solidFill>
              <a:schemeClr val="bg1"/>
            </a:solidFill>
            <a:ln>
              <a:solidFill>
                <a:schemeClr val="bg1"/>
              </a:solidFill>
            </a:ln>
          </p:spPr>
          <p:txBody>
            <a:bodyPr wrap="square" rtlCol="0">
              <a:spAutoFit/>
            </a:bodyPr>
            <a:lstStyle/>
            <a:p>
              <a:endParaRPr lang="en-US" dirty="0"/>
            </a:p>
          </p:txBody>
        </p:sp>
        <p:sp>
          <p:nvSpPr>
            <p:cNvPr id="8" name="TextBox 7"/>
            <p:cNvSpPr txBox="1"/>
            <p:nvPr/>
          </p:nvSpPr>
          <p:spPr>
            <a:xfrm>
              <a:off x="571500" y="5704114"/>
              <a:ext cx="952500" cy="369332"/>
            </a:xfrm>
            <a:prstGeom prst="rect">
              <a:avLst/>
            </a:prstGeom>
            <a:solidFill>
              <a:schemeClr val="bg1"/>
            </a:solidFill>
          </p:spPr>
          <p:txBody>
            <a:bodyPr wrap="square" rtlCol="0">
              <a:spAutoFit/>
            </a:bodyPr>
            <a:lstStyle/>
            <a:p>
              <a:endParaRPr lang="en-US" dirty="0"/>
            </a:p>
          </p:txBody>
        </p:sp>
      </p:grpSp>
      <p:sp>
        <p:nvSpPr>
          <p:cNvPr id="9" name="TextBox 8"/>
          <p:cNvSpPr txBox="1"/>
          <p:nvPr/>
        </p:nvSpPr>
        <p:spPr>
          <a:xfrm>
            <a:off x="628650" y="1800571"/>
            <a:ext cx="5131951" cy="400110"/>
          </a:xfrm>
          <a:prstGeom prst="rect">
            <a:avLst/>
          </a:prstGeom>
          <a:noFill/>
        </p:spPr>
        <p:txBody>
          <a:bodyPr wrap="square" rtlCol="0">
            <a:spAutoFit/>
          </a:bodyPr>
          <a:lstStyle/>
          <a:p>
            <a:r>
              <a:rPr lang="en-US" sz="2000" dirty="0" smtClean="0">
                <a:cs typeface="Arial" panose="020B0604020202020204" pitchFamily="34" charset="0"/>
              </a:rPr>
              <a:t>US is 18% of world consumption as of 2015.</a:t>
            </a:r>
            <a:endParaRPr lang="en-US" sz="2000" dirty="0">
              <a:cs typeface="Arial" panose="020B0604020202020204" pitchFamily="34" charset="0"/>
            </a:endParaRPr>
          </a:p>
        </p:txBody>
      </p:sp>
      <p:sp>
        <p:nvSpPr>
          <p:cNvPr id="10" name="TextBox 9"/>
          <p:cNvSpPr txBox="1"/>
          <p:nvPr/>
        </p:nvSpPr>
        <p:spPr>
          <a:xfrm>
            <a:off x="339633" y="6470469"/>
            <a:ext cx="8665029" cy="338554"/>
          </a:xfrm>
          <a:prstGeom prst="rect">
            <a:avLst/>
          </a:prstGeom>
          <a:noFill/>
        </p:spPr>
        <p:txBody>
          <a:bodyPr wrap="square" rtlCol="0">
            <a:spAutoFit/>
          </a:bodyPr>
          <a:lstStyle/>
          <a:p>
            <a:r>
              <a:rPr lang="en-US" sz="800" dirty="0" smtClean="0"/>
              <a:t>D. Wollman, “</a:t>
            </a:r>
            <a:r>
              <a:rPr lang="en-US" sz="800" dirty="0"/>
              <a:t>Accelerating Standards </a:t>
            </a:r>
            <a:r>
              <a:rPr lang="en-US" sz="800" dirty="0" smtClean="0"/>
              <a:t>and Measurements </a:t>
            </a:r>
            <a:r>
              <a:rPr lang="en-US" sz="800" dirty="0"/>
              <a:t>for the Smart </a:t>
            </a:r>
            <a:r>
              <a:rPr lang="en-US" sz="800" dirty="0" smtClean="0"/>
              <a:t>Grid,” </a:t>
            </a:r>
            <a:r>
              <a:rPr lang="en-US" sz="800" dirty="0"/>
              <a:t>National Institute of Standards and Technology (</a:t>
            </a:r>
            <a:r>
              <a:rPr lang="en-US" sz="800" dirty="0" smtClean="0"/>
              <a:t>NIST), U.S</a:t>
            </a:r>
            <a:r>
              <a:rPr lang="en-US" sz="800" dirty="0"/>
              <a:t>. Department </a:t>
            </a:r>
            <a:r>
              <a:rPr lang="en-US" sz="800" dirty="0" smtClean="0"/>
              <a:t>of Commerce.</a:t>
            </a:r>
          </a:p>
          <a:p>
            <a:r>
              <a:rPr lang="en-US" sz="800" dirty="0" smtClean="0"/>
              <a:t>[Online] https</a:t>
            </a:r>
            <a:r>
              <a:rPr lang="en-US" sz="800" dirty="0"/>
              <a:t>://www.superlectures.com/icassp2011/downloadFile.php?id=322&amp;type=slides&amp;filename=accelerating-standards-and-measurements-for-the-smart-grid</a:t>
            </a:r>
          </a:p>
        </p:txBody>
      </p:sp>
      <p:sp>
        <p:nvSpPr>
          <p:cNvPr id="11" name="TextBox 10"/>
          <p:cNvSpPr txBox="1"/>
          <p:nvPr/>
        </p:nvSpPr>
        <p:spPr>
          <a:xfrm>
            <a:off x="5570175" y="2657510"/>
            <a:ext cx="343448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cs typeface="Arial" panose="020B0604020202020204" pitchFamily="34" charset="0"/>
              </a:rPr>
              <a:t>3200 electric utility companies</a:t>
            </a:r>
          </a:p>
          <a:p>
            <a:pPr marL="285750" indent="-285750">
              <a:buFont typeface="Arial" panose="020B0604020202020204" pitchFamily="34" charset="0"/>
              <a:buChar char="•"/>
            </a:pPr>
            <a:r>
              <a:rPr lang="en-US" sz="2000" dirty="0" smtClean="0">
                <a:cs typeface="Arial" panose="020B0604020202020204" pitchFamily="34" charset="0"/>
              </a:rPr>
              <a:t>17,000 power plants</a:t>
            </a:r>
          </a:p>
          <a:p>
            <a:pPr marL="285750" indent="-285750">
              <a:buFont typeface="Arial" panose="020B0604020202020204" pitchFamily="34" charset="0"/>
              <a:buChar char="•"/>
            </a:pPr>
            <a:r>
              <a:rPr lang="en-US" sz="2000" dirty="0" smtClean="0">
                <a:cs typeface="Arial" panose="020B0604020202020204" pitchFamily="34" charset="0"/>
              </a:rPr>
              <a:t>800 GW peak demand</a:t>
            </a:r>
          </a:p>
          <a:p>
            <a:pPr marL="285750" indent="-285750">
              <a:buFont typeface="Arial" panose="020B0604020202020204" pitchFamily="34" charset="0"/>
              <a:buChar char="•"/>
            </a:pPr>
            <a:r>
              <a:rPr lang="en-US" sz="2000" dirty="0" smtClean="0">
                <a:cs typeface="Arial" panose="020B0604020202020204" pitchFamily="34" charset="0"/>
              </a:rPr>
              <a:t>165,000 miles of high-voltage lines</a:t>
            </a:r>
          </a:p>
          <a:p>
            <a:pPr marL="285750" indent="-285750">
              <a:buFont typeface="Arial" panose="020B0604020202020204" pitchFamily="34" charset="0"/>
              <a:buChar char="•"/>
            </a:pPr>
            <a:r>
              <a:rPr lang="en-US" sz="2000" dirty="0" smtClean="0">
                <a:cs typeface="Arial" panose="020B0604020202020204" pitchFamily="34" charset="0"/>
              </a:rPr>
              <a:t>140 million meters</a:t>
            </a:r>
          </a:p>
          <a:p>
            <a:pPr marL="285750" indent="-285750">
              <a:buFont typeface="Arial" panose="020B0604020202020204" pitchFamily="34" charset="0"/>
              <a:buChar char="•"/>
            </a:pPr>
            <a:r>
              <a:rPr lang="en-US" sz="2000" dirty="0" smtClean="0">
                <a:cs typeface="Arial" panose="020B0604020202020204" pitchFamily="34" charset="0"/>
              </a:rPr>
              <a:t>$ 1 trillion in assets</a:t>
            </a:r>
            <a:endParaRPr lang="en-US" sz="2000" dirty="0">
              <a:cs typeface="Arial" panose="020B0604020202020204" pitchFamily="34" charset="0"/>
            </a:endParaRPr>
          </a:p>
        </p:txBody>
      </p:sp>
    </p:spTree>
    <p:extLst>
      <p:ext uri="{BB962C8B-B14F-4D97-AF65-F5344CB8AC3E}">
        <p14:creationId xmlns:p14="http://schemas.microsoft.com/office/powerpoint/2010/main" val="414779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Attack </a:t>
            </a:r>
            <a:r>
              <a:rPr lang="en-US" sz="3600" dirty="0" smtClean="0"/>
              <a:t>Feasibility – Feasible for Large-scale Network?</a:t>
            </a:r>
            <a:endParaRPr lang="en-US" sz="3600" dirty="0"/>
          </a:p>
        </p:txBody>
      </p:sp>
      <p:sp>
        <p:nvSpPr>
          <p:cNvPr id="3" name="Content Placeholder 2"/>
          <p:cNvSpPr>
            <a:spLocks noGrp="1"/>
          </p:cNvSpPr>
          <p:nvPr>
            <p:ph idx="1"/>
          </p:nvPr>
        </p:nvSpPr>
        <p:spPr/>
        <p:txBody>
          <a:bodyPr/>
          <a:lstStyle/>
          <a:p>
            <a:r>
              <a:rPr lang="en-US" dirty="0"/>
              <a:t>FDI attack model: bi-level optimization problem that is then converted to single-level mixed integer linear programming (MILP)</a:t>
            </a:r>
          </a:p>
          <a:p>
            <a:r>
              <a:rPr lang="en-US" dirty="0" smtClean="0"/>
              <a:t>Problem </a:t>
            </a:r>
            <a:r>
              <a:rPr lang="en-US" dirty="0"/>
              <a:t>is intractable for large power systems</a:t>
            </a:r>
          </a:p>
          <a:p>
            <a:r>
              <a:rPr lang="en-US" dirty="0"/>
              <a:t>Can we evaluate the vulnerability of large-scale system to FDI attacks</a:t>
            </a:r>
            <a:r>
              <a:rPr lang="en-US" dirty="0" smtClean="0"/>
              <a:t>?</a:t>
            </a:r>
          </a:p>
          <a:p>
            <a:r>
              <a:rPr lang="en-US" dirty="0" smtClean="0"/>
              <a:t>We have shown that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20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4053" y="4079843"/>
            <a:ext cx="4098820" cy="2289775"/>
          </a:xfrm>
          <a:prstGeom prst="rect">
            <a:avLst/>
          </a:prstGeom>
        </p:spPr>
      </p:pic>
      <p:sp>
        <p:nvSpPr>
          <p:cNvPr id="7" name="Rectangle 6"/>
          <p:cNvSpPr/>
          <p:nvPr/>
        </p:nvSpPr>
        <p:spPr>
          <a:xfrm>
            <a:off x="6573322" y="5807631"/>
            <a:ext cx="1768176" cy="369332"/>
          </a:xfrm>
          <a:prstGeom prst="rect">
            <a:avLst/>
          </a:prstGeom>
        </p:spPr>
        <p:txBody>
          <a:bodyPr wrap="none">
            <a:spAutoFit/>
          </a:bodyPr>
          <a:lstStyle/>
          <a:p>
            <a:r>
              <a:rPr lang="en-US" altLang="zh-CN" b="1" dirty="0">
                <a:solidFill>
                  <a:srgbClr val="FF0000"/>
                </a:solidFill>
                <a:cs typeface="Times New Roman" panose="02020603050405020304" pitchFamily="18" charset="0"/>
              </a:rPr>
              <a:t>Still vulnerable? </a:t>
            </a:r>
            <a:endParaRPr lang="zh-CN" altLang="en-US" b="1" dirty="0">
              <a:solidFill>
                <a:srgbClr val="FF0000"/>
              </a:solidFill>
              <a:cs typeface="Times New Roman" panose="02020603050405020304" pitchFamily="18" charset="0"/>
            </a:endParaRPr>
          </a:p>
        </p:txBody>
      </p:sp>
      <p:sp>
        <p:nvSpPr>
          <p:cNvPr id="8" name="Rectangle 7"/>
          <p:cNvSpPr/>
          <p:nvPr/>
        </p:nvSpPr>
        <p:spPr>
          <a:xfrm>
            <a:off x="753340" y="3774456"/>
            <a:ext cx="6861117" cy="646331"/>
          </a:xfrm>
          <a:prstGeom prst="rect">
            <a:avLst/>
          </a:prstGeom>
          <a:ln w="38100">
            <a:solidFill>
              <a:schemeClr val="accent5">
                <a:lumMod val="60000"/>
                <a:lumOff val="40000"/>
              </a:schemeClr>
            </a:solidFill>
          </a:ln>
        </p:spPr>
        <p:txBody>
          <a:bodyPr wrap="square">
            <a:spAutoFit/>
          </a:bodyPr>
          <a:lstStyle/>
          <a:p>
            <a:pPr algn="just"/>
            <a:r>
              <a:rPr lang="en-US" b="1" dirty="0"/>
              <a:t>A</a:t>
            </a:r>
            <a:r>
              <a:rPr lang="en-US" b="1" dirty="0" smtClean="0"/>
              <a:t>pproximation approaches that EMSs already used can be utilized in both attack design and system vulnerability analysis</a:t>
            </a:r>
            <a:endParaRPr lang="en-US" b="1" dirty="0"/>
          </a:p>
        </p:txBody>
      </p:sp>
      <p:sp>
        <p:nvSpPr>
          <p:cNvPr id="10" name="Rectangle 9"/>
          <p:cNvSpPr/>
          <p:nvPr/>
        </p:nvSpPr>
        <p:spPr>
          <a:xfrm>
            <a:off x="919871" y="6341205"/>
            <a:ext cx="7014924" cy="400110"/>
          </a:xfrm>
          <a:prstGeom prst="rect">
            <a:avLst/>
          </a:prstGeom>
          <a:ln w="12700">
            <a:solidFill>
              <a:srgbClr val="FF0000"/>
            </a:solidFill>
          </a:ln>
        </p:spPr>
        <p:txBody>
          <a:bodyPr wrap="square">
            <a:spAutoFit/>
          </a:bodyPr>
          <a:lstStyle/>
          <a:p>
            <a:r>
              <a:rPr lang="en-US" sz="1000" dirty="0">
                <a:cs typeface="Times New Roman" panose="02020603050405020304" pitchFamily="18" charset="0"/>
              </a:rPr>
              <a:t>Z. Chu, J. Zhang, O. </a:t>
            </a:r>
            <a:r>
              <a:rPr lang="en-US" sz="1000" dirty="0" err="1">
                <a:cs typeface="Times New Roman" panose="02020603050405020304" pitchFamily="18" charset="0"/>
              </a:rPr>
              <a:t>Kosut</a:t>
            </a:r>
            <a:r>
              <a:rPr lang="en-US" sz="1000" dirty="0">
                <a:cs typeface="Times New Roman" panose="02020603050405020304" pitchFamily="18" charset="0"/>
              </a:rPr>
              <a:t>, and L. </a:t>
            </a:r>
            <a:r>
              <a:rPr lang="en-US" sz="1000" dirty="0" err="1">
                <a:cs typeface="Times New Roman" panose="02020603050405020304" pitchFamily="18" charset="0"/>
              </a:rPr>
              <a:t>Sankar</a:t>
            </a:r>
            <a:r>
              <a:rPr lang="en-US" sz="1000" dirty="0">
                <a:cs typeface="Times New Roman" panose="02020603050405020304" pitchFamily="18" charset="0"/>
              </a:rPr>
              <a:t>, "</a:t>
            </a:r>
            <a:r>
              <a:rPr lang="en-US" altLang="en-US" sz="1000" dirty="0">
                <a:ea typeface="ＭＳ Ｐゴシック" panose="020B0600070205080204" pitchFamily="34" charset="-128"/>
                <a:cs typeface="Times New Roman" panose="02020603050405020304" pitchFamily="18" charset="0"/>
              </a:rPr>
              <a:t>Evaluating Power System Vulnerability to False Data Injection Attacks via Scalable Optimization</a:t>
            </a:r>
            <a:r>
              <a:rPr lang="en-US" sz="1000" dirty="0">
                <a:cs typeface="Times New Roman" panose="02020603050405020304" pitchFamily="18" charset="0"/>
              </a:rPr>
              <a:t>," </a:t>
            </a:r>
            <a:r>
              <a:rPr lang="en-US" sz="1000" i="1" dirty="0">
                <a:cs typeface="Times New Roman" panose="02020603050405020304" pitchFamily="18" charset="0"/>
              </a:rPr>
              <a:t>2016 IEEE International Conference on Smart Grid Communications (</a:t>
            </a:r>
            <a:r>
              <a:rPr lang="en-US" sz="1000" i="1" dirty="0" err="1">
                <a:cs typeface="Times New Roman" panose="02020603050405020304" pitchFamily="18" charset="0"/>
              </a:rPr>
              <a:t>SmartGridComm</a:t>
            </a:r>
            <a:r>
              <a:rPr lang="en-US" sz="1000" i="1" dirty="0">
                <a:cs typeface="Times New Roman" panose="02020603050405020304" pitchFamily="18" charset="0"/>
              </a:rPr>
              <a:t>)</a:t>
            </a:r>
            <a:r>
              <a:rPr lang="en-US" sz="1000" dirty="0">
                <a:cs typeface="Times New Roman" panose="02020603050405020304" pitchFamily="18" charset="0"/>
              </a:rPr>
              <a:t>, Sydney, 2016, pp. 1-6.</a:t>
            </a:r>
            <a:endParaRPr lang="zh-CN" altLang="en-US" sz="1000" dirty="0">
              <a:cs typeface="Times New Roman" panose="02020603050405020304" pitchFamily="18" charset="0"/>
            </a:endParaRPr>
          </a:p>
        </p:txBody>
      </p:sp>
    </p:spTree>
    <p:extLst>
      <p:ext uri="{BB962C8B-B14F-4D97-AF65-F5344CB8AC3E}">
        <p14:creationId xmlns:p14="http://schemas.microsoft.com/office/powerpoint/2010/main" val="18137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99536" y="2545817"/>
            <a:ext cx="4367533" cy="3247260"/>
            <a:chOff x="1779269" y="2606127"/>
            <a:chExt cx="4771159" cy="37952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269" y="2606127"/>
              <a:ext cx="4771159" cy="3795240"/>
            </a:xfrm>
            <a:prstGeom prst="rect">
              <a:avLst/>
            </a:prstGeom>
          </p:spPr>
        </p:pic>
        <p:sp>
          <p:nvSpPr>
            <p:cNvPr id="6" name="Rectangle 5"/>
            <p:cNvSpPr/>
            <p:nvPr/>
          </p:nvSpPr>
          <p:spPr>
            <a:xfrm>
              <a:off x="1779269" y="2606127"/>
              <a:ext cx="4771159" cy="51114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Content Placeholder 2"/>
          <p:cNvSpPr>
            <a:spLocks noGrp="1"/>
          </p:cNvSpPr>
          <p:nvPr>
            <p:ph idx="1"/>
          </p:nvPr>
        </p:nvSpPr>
        <p:spPr>
          <a:xfrm>
            <a:off x="628650" y="1749052"/>
            <a:ext cx="7886700" cy="4351338"/>
          </a:xfrm>
        </p:spPr>
        <p:txBody>
          <a:bodyPr>
            <a:normAutofit/>
          </a:bodyPr>
          <a:lstStyle/>
          <a:p>
            <a:r>
              <a:rPr lang="en-US" dirty="0"/>
              <a:t>Phasor Measurement Units (PMUs) provide fine grid information</a:t>
            </a:r>
          </a:p>
          <a:p>
            <a:pPr lvl="1"/>
            <a:r>
              <a:rPr lang="en-US" sz="2000" dirty="0"/>
              <a:t>Are PMU data vulnerable to cyber attacks?</a:t>
            </a:r>
          </a:p>
          <a:p>
            <a:pPr lvl="1"/>
            <a:r>
              <a:rPr lang="en-US" sz="2000" dirty="0"/>
              <a:t>Can PMUs be utilized to increase resiliency</a:t>
            </a:r>
            <a:r>
              <a:rPr lang="en-US" sz="2000" dirty="0" smtClean="0"/>
              <a:t>?</a:t>
            </a:r>
          </a:p>
          <a:p>
            <a:pPr lvl="1"/>
            <a:endParaRPr lang="en-US" sz="2000" dirty="0" smtClean="0"/>
          </a:p>
          <a:p>
            <a:r>
              <a:rPr lang="en-US" dirty="0" smtClean="0"/>
              <a:t>We have shown that </a:t>
            </a:r>
            <a:endParaRPr lang="en-US" dirty="0"/>
          </a:p>
          <a:p>
            <a:endParaRPr lang="en-US" dirty="0"/>
          </a:p>
        </p:txBody>
      </p:sp>
      <p:sp>
        <p:nvSpPr>
          <p:cNvPr id="2" name="Title 1"/>
          <p:cNvSpPr>
            <a:spLocks noGrp="1"/>
          </p:cNvSpPr>
          <p:nvPr>
            <p:ph type="title"/>
          </p:nvPr>
        </p:nvSpPr>
        <p:spPr/>
        <p:txBody>
          <a:bodyPr>
            <a:normAutofit/>
          </a:bodyPr>
          <a:lstStyle/>
          <a:p>
            <a:r>
              <a:rPr lang="en-US" sz="3600" dirty="0"/>
              <a:t>Attack </a:t>
            </a:r>
            <a:r>
              <a:rPr lang="en-US" sz="3600" dirty="0" smtClean="0"/>
              <a:t>Feasibility – Are PMU Vulnerable to FDI Attacks?  </a:t>
            </a:r>
            <a:endParaRPr lang="en-US" sz="3600" dirty="0"/>
          </a:p>
        </p:txBody>
      </p:sp>
      <p:sp>
        <p:nvSpPr>
          <p:cNvPr id="4" name="Slide Number Placeholder 3"/>
          <p:cNvSpPr>
            <a:spLocks noGrp="1"/>
          </p:cNvSpPr>
          <p:nvPr>
            <p:ph type="sldNum" sz="quarter" idx="12"/>
          </p:nvPr>
        </p:nvSpPr>
        <p:spPr/>
        <p:txBody>
          <a:bodyPr/>
          <a:lstStyle/>
          <a:p>
            <a:fld id="{FF411B88-3B50-485F-BBE3-89B5FEA236E4}" type="slidenum">
              <a:rPr lang="en-US" smtClean="0"/>
              <a:t>21</a:t>
            </a:fld>
            <a:endParaRPr lang="en-US"/>
          </a:p>
        </p:txBody>
      </p:sp>
      <p:sp>
        <p:nvSpPr>
          <p:cNvPr id="8" name="Multiply 7"/>
          <p:cNvSpPr/>
          <p:nvPr/>
        </p:nvSpPr>
        <p:spPr>
          <a:xfrm>
            <a:off x="7680960" y="4733166"/>
            <a:ext cx="315884" cy="30757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938058" y="3346868"/>
            <a:ext cx="315884" cy="30757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315830">
            <a:off x="7797911" y="4838987"/>
            <a:ext cx="397865" cy="646331"/>
          </a:xfrm>
          <a:prstGeom prst="rect">
            <a:avLst/>
          </a:prstGeom>
          <a:noFill/>
        </p:spPr>
        <p:txBody>
          <a:bodyPr wrap="none" lIns="91440" tIns="45720" rIns="91440" bIns="45720">
            <a:spAutoFit/>
          </a:bodyPr>
          <a:lstStyle/>
          <a:p>
            <a:pPr algn="ctr"/>
            <a:r>
              <a:rPr lang="en-US" sz="3600" b="0" cap="none" spc="0" dirty="0" smtClean="0">
                <a:ln w="0"/>
                <a:solidFill>
                  <a:srgbClr val="FF0000"/>
                </a:solidFill>
                <a:effectLst>
                  <a:outerShdw blurRad="38100" dist="25400" dir="5400000" algn="ctr" rotWithShape="0">
                    <a:srgbClr val="6E747A">
                      <a:alpha val="43000"/>
                    </a:srgbClr>
                  </a:outerShdw>
                </a:effectLst>
              </a:rPr>
              <a:t>?</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2" name="Rectangle 11"/>
          <p:cNvSpPr/>
          <p:nvPr/>
        </p:nvSpPr>
        <p:spPr>
          <a:xfrm rot="1315830">
            <a:off x="6098650" y="3286652"/>
            <a:ext cx="397865" cy="646331"/>
          </a:xfrm>
          <a:prstGeom prst="rect">
            <a:avLst/>
          </a:prstGeom>
          <a:noFill/>
        </p:spPr>
        <p:txBody>
          <a:bodyPr wrap="none" lIns="91440" tIns="45720" rIns="91440" bIns="45720">
            <a:spAutoFit/>
          </a:bodyPr>
          <a:lstStyle/>
          <a:p>
            <a:pPr algn="ctr"/>
            <a:r>
              <a:rPr lang="en-US" sz="3600" b="0" cap="none" spc="0" dirty="0" smtClean="0">
                <a:ln w="0"/>
                <a:solidFill>
                  <a:srgbClr val="FF0000"/>
                </a:solidFill>
                <a:effectLst>
                  <a:outerShdw blurRad="38100" dist="25400" dir="5400000" algn="ctr" rotWithShape="0">
                    <a:srgbClr val="6E747A">
                      <a:alpha val="43000"/>
                    </a:srgbClr>
                  </a:outerShdw>
                </a:effectLst>
              </a:rPr>
              <a:t>?</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3" name="Rectangle 12"/>
          <p:cNvSpPr/>
          <p:nvPr/>
        </p:nvSpPr>
        <p:spPr>
          <a:xfrm>
            <a:off x="921292" y="6245552"/>
            <a:ext cx="7301416" cy="523220"/>
          </a:xfrm>
          <a:prstGeom prst="rect">
            <a:avLst/>
          </a:prstGeom>
          <a:ln w="12700">
            <a:solidFill>
              <a:srgbClr val="FF0000"/>
            </a:solidFill>
          </a:ln>
        </p:spPr>
        <p:txBody>
          <a:bodyPr wrap="square">
            <a:spAutoFit/>
          </a:bodyPr>
          <a:lstStyle/>
          <a:p>
            <a:r>
              <a:rPr lang="en-US" sz="1000" dirty="0" smtClean="0">
                <a:cs typeface="Times New Roman" panose="02020603050405020304" pitchFamily="18" charset="0"/>
              </a:rPr>
              <a:t>J. </a:t>
            </a:r>
            <a:r>
              <a:rPr lang="en-US" sz="1000" dirty="0">
                <a:cs typeface="Times New Roman" panose="02020603050405020304" pitchFamily="18" charset="0"/>
              </a:rPr>
              <a:t>Zhang, Z. Chu, L. </a:t>
            </a:r>
            <a:r>
              <a:rPr lang="en-US" sz="1000" dirty="0" err="1">
                <a:cs typeface="Times New Roman" panose="02020603050405020304" pitchFamily="18" charset="0"/>
              </a:rPr>
              <a:t>Sankar</a:t>
            </a:r>
            <a:r>
              <a:rPr lang="en-US" sz="1000" dirty="0">
                <a:cs typeface="Times New Roman" panose="02020603050405020304" pitchFamily="18" charset="0"/>
              </a:rPr>
              <a:t>, </a:t>
            </a:r>
            <a:r>
              <a:rPr lang="en-US" sz="1000" dirty="0" smtClean="0">
                <a:cs typeface="Times New Roman" panose="02020603050405020304" pitchFamily="18" charset="0"/>
              </a:rPr>
              <a:t> and O</a:t>
            </a:r>
            <a:r>
              <a:rPr lang="en-US" sz="1000" dirty="0">
                <a:cs typeface="Times New Roman" panose="02020603050405020304" pitchFamily="18" charset="0"/>
              </a:rPr>
              <a:t>. </a:t>
            </a:r>
            <a:r>
              <a:rPr lang="en-US" sz="1000" dirty="0" err="1" smtClean="0">
                <a:cs typeface="Times New Roman" panose="02020603050405020304" pitchFamily="18" charset="0"/>
              </a:rPr>
              <a:t>Kosut</a:t>
            </a:r>
            <a:r>
              <a:rPr lang="en-US" sz="1000" dirty="0" smtClean="0">
                <a:cs typeface="Times New Roman" panose="02020603050405020304" pitchFamily="18" charset="0"/>
              </a:rPr>
              <a:t>, "</a:t>
            </a:r>
            <a:r>
              <a:rPr lang="en-US" dirty="0"/>
              <a:t> </a:t>
            </a:r>
            <a:r>
              <a:rPr lang="en-US" sz="1000" dirty="0"/>
              <a:t>False Data Injection Attacks on </a:t>
            </a:r>
            <a:r>
              <a:rPr lang="en-US" sz="1000" dirty="0" smtClean="0"/>
              <a:t>Phasor Measurements </a:t>
            </a:r>
            <a:r>
              <a:rPr lang="en-US" sz="1000" dirty="0"/>
              <a:t>That Bypass </a:t>
            </a:r>
            <a:r>
              <a:rPr lang="en-US" sz="1000" dirty="0" smtClean="0"/>
              <a:t>Low-rank Decomposition</a:t>
            </a:r>
            <a:r>
              <a:rPr lang="en-US" sz="1000" dirty="0" smtClean="0">
                <a:cs typeface="Times New Roman" panose="02020603050405020304" pitchFamily="18" charset="0"/>
              </a:rPr>
              <a:t>,"</a:t>
            </a:r>
            <a:r>
              <a:rPr lang="en-US" sz="1000" dirty="0">
                <a:cs typeface="Times New Roman" panose="02020603050405020304" pitchFamily="18" charset="0"/>
              </a:rPr>
              <a:t> </a:t>
            </a:r>
            <a:r>
              <a:rPr lang="en-US" sz="1000" i="1" dirty="0" smtClean="0">
                <a:cs typeface="Times New Roman" panose="02020603050405020304" pitchFamily="18" charset="0"/>
              </a:rPr>
              <a:t>2017 </a:t>
            </a:r>
            <a:r>
              <a:rPr lang="en-US" sz="1000" i="1" dirty="0">
                <a:cs typeface="Times New Roman" panose="02020603050405020304" pitchFamily="18" charset="0"/>
              </a:rPr>
              <a:t>IEEE International Conference on Smart Grid Communications (</a:t>
            </a:r>
            <a:r>
              <a:rPr lang="en-US" sz="1000" i="1" dirty="0" err="1">
                <a:cs typeface="Times New Roman" panose="02020603050405020304" pitchFamily="18" charset="0"/>
              </a:rPr>
              <a:t>SmartGridComm</a:t>
            </a:r>
            <a:r>
              <a:rPr lang="en-US" sz="1000" i="1" dirty="0">
                <a:cs typeface="Times New Roman" panose="02020603050405020304" pitchFamily="18" charset="0"/>
              </a:rPr>
              <a:t>)</a:t>
            </a:r>
            <a:r>
              <a:rPr lang="en-US" sz="1000" dirty="0">
                <a:cs typeface="Times New Roman" panose="02020603050405020304" pitchFamily="18" charset="0"/>
              </a:rPr>
              <a:t>, </a:t>
            </a:r>
            <a:r>
              <a:rPr lang="en-US" sz="1000" dirty="0" smtClean="0">
                <a:cs typeface="Times New Roman" panose="02020603050405020304" pitchFamily="18" charset="0"/>
              </a:rPr>
              <a:t>submitted, 2017, </a:t>
            </a:r>
            <a:r>
              <a:rPr lang="en-US" sz="1000" dirty="0">
                <a:cs typeface="Times New Roman" panose="02020603050405020304" pitchFamily="18" charset="0"/>
              </a:rPr>
              <a:t>pp. 1-6.</a:t>
            </a:r>
            <a:endParaRPr lang="zh-CN" altLang="en-US" sz="1000" dirty="0">
              <a:cs typeface="Times New Roman" panose="02020603050405020304" pitchFamily="18" charset="0"/>
            </a:endParaRPr>
          </a:p>
        </p:txBody>
      </p:sp>
      <p:sp>
        <p:nvSpPr>
          <p:cNvPr id="14" name="Rectangle 13"/>
          <p:cNvSpPr/>
          <p:nvPr/>
        </p:nvSpPr>
        <p:spPr>
          <a:xfrm>
            <a:off x="628650" y="3664179"/>
            <a:ext cx="3785409" cy="923330"/>
          </a:xfrm>
          <a:prstGeom prst="rect">
            <a:avLst/>
          </a:prstGeom>
          <a:ln w="38100">
            <a:solidFill>
              <a:schemeClr val="accent5">
                <a:lumMod val="60000"/>
                <a:lumOff val="40000"/>
              </a:schemeClr>
            </a:solidFill>
          </a:ln>
        </p:spPr>
        <p:txBody>
          <a:bodyPr wrap="square">
            <a:spAutoFit/>
          </a:bodyPr>
          <a:lstStyle/>
          <a:p>
            <a:pPr algn="just"/>
            <a:r>
              <a:rPr lang="en-US" b="1" dirty="0" smtClean="0"/>
              <a:t>Attacker that can mimic PMU time-series behavior can mount successful FDI attacks to corrupt PMU data</a:t>
            </a:r>
            <a:endParaRPr lang="en-US" b="1" dirty="0"/>
          </a:p>
        </p:txBody>
      </p:sp>
    </p:spTree>
    <p:extLst>
      <p:ext uri="{BB962C8B-B14F-4D97-AF65-F5344CB8AC3E}">
        <p14:creationId xmlns:p14="http://schemas.microsoft.com/office/powerpoint/2010/main" val="29339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963" y="1704136"/>
            <a:ext cx="7886700" cy="4351338"/>
          </a:xfrm>
        </p:spPr>
        <p:txBody>
          <a:bodyPr/>
          <a:lstStyle/>
          <a:p>
            <a:r>
              <a:rPr lang="en-US" dirty="0" smtClean="0"/>
              <a:t>Vulnerability identification can be used to design countermeasures</a:t>
            </a:r>
          </a:p>
        </p:txBody>
      </p:sp>
      <p:sp>
        <p:nvSpPr>
          <p:cNvPr id="2" name="Title 1"/>
          <p:cNvSpPr>
            <a:spLocks noGrp="1"/>
          </p:cNvSpPr>
          <p:nvPr>
            <p:ph type="title"/>
          </p:nvPr>
        </p:nvSpPr>
        <p:spPr/>
        <p:txBody>
          <a:bodyPr/>
          <a:lstStyle/>
          <a:p>
            <a:r>
              <a:rPr lang="en-US" dirty="0"/>
              <a:t>On-going Work</a:t>
            </a:r>
          </a:p>
        </p:txBody>
      </p:sp>
      <p:sp>
        <p:nvSpPr>
          <p:cNvPr id="4" name="Slide Number Placeholder 3"/>
          <p:cNvSpPr>
            <a:spLocks noGrp="1"/>
          </p:cNvSpPr>
          <p:nvPr>
            <p:ph type="sldNum" sz="quarter" idx="12"/>
          </p:nvPr>
        </p:nvSpPr>
        <p:spPr/>
        <p:txBody>
          <a:bodyPr/>
          <a:lstStyle/>
          <a:p>
            <a:fld id="{FF411B88-3B50-485F-BBE3-89B5FEA236E4}" type="slidenum">
              <a:rPr lang="en-US" smtClean="0"/>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334392"/>
            <a:ext cx="8217176" cy="2916779"/>
          </a:xfrm>
          <a:prstGeom prst="rect">
            <a:avLst/>
          </a:prstGeom>
        </p:spPr>
      </p:pic>
      <p:sp>
        <p:nvSpPr>
          <p:cNvPr id="6" name="Rectangle 5"/>
          <p:cNvSpPr/>
          <p:nvPr/>
        </p:nvSpPr>
        <p:spPr>
          <a:xfrm>
            <a:off x="3007152" y="2244436"/>
            <a:ext cx="3782291" cy="5517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t>Cyber Attack Decision Support Tool</a:t>
            </a:r>
            <a:endParaRPr lang="en-US" sz="2000" dirty="0"/>
          </a:p>
        </p:txBody>
      </p:sp>
      <p:cxnSp>
        <p:nvCxnSpPr>
          <p:cNvPr id="15" name="Straight Arrow Connector 14"/>
          <p:cNvCxnSpPr>
            <a:stCxn id="6" idx="2"/>
          </p:cNvCxnSpPr>
          <p:nvPr/>
        </p:nvCxnSpPr>
        <p:spPr>
          <a:xfrm>
            <a:off x="4898298" y="2796140"/>
            <a:ext cx="0" cy="63701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3043990" y="2861110"/>
            <a:ext cx="637016" cy="507076"/>
          </a:xfrm>
          <a:prstGeom prst="bentConnector3">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6200000" flipH="1">
            <a:off x="6521331" y="2955171"/>
            <a:ext cx="645332" cy="327270"/>
          </a:xfrm>
          <a:prstGeom prst="bentConnector3">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920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628650" y="1579418"/>
            <a:ext cx="7886700" cy="5037513"/>
          </a:xfrm>
        </p:spPr>
        <p:txBody>
          <a:bodyPr>
            <a:normAutofit fontScale="92500" lnSpcReduction="10000"/>
          </a:bodyPr>
          <a:lstStyle/>
          <a:p>
            <a:r>
              <a:rPr lang="en-US" sz="1600" dirty="0"/>
              <a:t>J. Liang, O. </a:t>
            </a:r>
            <a:r>
              <a:rPr lang="en-US" sz="1600" dirty="0" err="1"/>
              <a:t>Kosut</a:t>
            </a:r>
            <a:r>
              <a:rPr lang="en-US" sz="1600" dirty="0"/>
              <a:t>, and L. </a:t>
            </a:r>
            <a:r>
              <a:rPr lang="en-US" sz="1600" dirty="0" err="1"/>
              <a:t>Sankar</a:t>
            </a:r>
            <a:r>
              <a:rPr lang="en-US" sz="1600" dirty="0"/>
              <a:t>, </a:t>
            </a:r>
            <a:r>
              <a:rPr lang="en-US" sz="1600" dirty="0" smtClean="0"/>
              <a:t>“Cyber-attacks </a:t>
            </a:r>
            <a:r>
              <a:rPr lang="en-US" sz="1600" dirty="0"/>
              <a:t>on ac state estimation: </a:t>
            </a:r>
            <a:r>
              <a:rPr lang="en-US" sz="1600" dirty="0" err="1" smtClean="0"/>
              <a:t>Unobservability</a:t>
            </a:r>
            <a:r>
              <a:rPr lang="en-US" sz="1600" dirty="0" smtClean="0"/>
              <a:t> </a:t>
            </a:r>
            <a:r>
              <a:rPr lang="en-US" sz="1600" dirty="0"/>
              <a:t>and physical consequences</a:t>
            </a:r>
            <a:r>
              <a:rPr lang="en-US" sz="1600" dirty="0" smtClean="0"/>
              <a:t>,” </a:t>
            </a:r>
            <a:r>
              <a:rPr lang="en-US" sz="1600" dirty="0"/>
              <a:t>in IEEE PES General </a:t>
            </a:r>
            <a:r>
              <a:rPr lang="en-US" sz="1600" dirty="0" smtClean="0"/>
              <a:t>Meeting, Washington</a:t>
            </a:r>
            <a:r>
              <a:rPr lang="en-US" sz="1600" dirty="0"/>
              <a:t>, </a:t>
            </a:r>
            <a:r>
              <a:rPr lang="en-US" sz="1600" dirty="0" smtClean="0"/>
              <a:t>DC, </a:t>
            </a:r>
            <a:r>
              <a:rPr lang="en-US" sz="1600" dirty="0"/>
              <a:t>July 2014.</a:t>
            </a:r>
            <a:endParaRPr lang="en-US" sz="1600" dirty="0" smtClean="0"/>
          </a:p>
          <a:p>
            <a:r>
              <a:rPr lang="en-US" sz="1600" dirty="0" smtClean="0"/>
              <a:t>J</a:t>
            </a:r>
            <a:r>
              <a:rPr lang="en-US" sz="1600" dirty="0"/>
              <a:t>. Zhang and L. </a:t>
            </a:r>
            <a:r>
              <a:rPr lang="en-US" sz="1600" dirty="0" err="1"/>
              <a:t>Sankar</a:t>
            </a:r>
            <a:r>
              <a:rPr lang="en-US" sz="1600" dirty="0"/>
              <a:t>, </a:t>
            </a:r>
            <a:r>
              <a:rPr lang="en-US" sz="1600" dirty="0" smtClean="0"/>
              <a:t>“Implementation </a:t>
            </a:r>
            <a:r>
              <a:rPr lang="en-US" sz="1600" dirty="0"/>
              <a:t>of unobservable state-preserving </a:t>
            </a:r>
            <a:r>
              <a:rPr lang="en-US" sz="1600" dirty="0" smtClean="0"/>
              <a:t>topology </a:t>
            </a:r>
            <a:r>
              <a:rPr lang="en-US" sz="1600" dirty="0"/>
              <a:t>attacks</a:t>
            </a:r>
            <a:r>
              <a:rPr lang="en-US" sz="1600" dirty="0" smtClean="0"/>
              <a:t>,” </a:t>
            </a:r>
            <a:r>
              <a:rPr lang="en-US" sz="1600" dirty="0"/>
              <a:t>in North American Power Symposium (NAPS), 2015, pp. </a:t>
            </a:r>
            <a:r>
              <a:rPr lang="en-US" sz="1600" dirty="0" smtClean="0"/>
              <a:t>1-6</a:t>
            </a:r>
            <a:r>
              <a:rPr lang="en-US" sz="1600" dirty="0"/>
              <a:t>, </a:t>
            </a:r>
            <a:r>
              <a:rPr lang="en-US" sz="1600" dirty="0" smtClean="0"/>
              <a:t>Oct 2015.</a:t>
            </a:r>
          </a:p>
          <a:p>
            <a:r>
              <a:rPr lang="en-US" sz="1600" dirty="0" smtClean="0"/>
              <a:t>J</a:t>
            </a:r>
            <a:r>
              <a:rPr lang="en-US" sz="1600" dirty="0"/>
              <a:t>. Liang, L. </a:t>
            </a:r>
            <a:r>
              <a:rPr lang="en-US" sz="1600" dirty="0" err="1"/>
              <a:t>Sankar</a:t>
            </a:r>
            <a:r>
              <a:rPr lang="en-US" sz="1600" dirty="0"/>
              <a:t>, and O. </a:t>
            </a:r>
            <a:r>
              <a:rPr lang="en-US" sz="1600" dirty="0" err="1"/>
              <a:t>Kosut</a:t>
            </a:r>
            <a:r>
              <a:rPr lang="en-US" sz="1600" dirty="0"/>
              <a:t>, “Vulnerability analysis and </a:t>
            </a:r>
            <a:r>
              <a:rPr lang="en-US" sz="1600" dirty="0" smtClean="0"/>
              <a:t>consequences of </a:t>
            </a:r>
            <a:r>
              <a:rPr lang="en-US" sz="1600" dirty="0"/>
              <a:t>false data injection attack on power system state estimation</a:t>
            </a:r>
            <a:r>
              <a:rPr lang="en-US" sz="1600" dirty="0" smtClean="0"/>
              <a:t>,” IEEE </a:t>
            </a:r>
            <a:r>
              <a:rPr lang="en-US" sz="1600" dirty="0"/>
              <a:t>Transactions on Power Systems, vol. 31, no. 5, pp. </a:t>
            </a:r>
            <a:r>
              <a:rPr lang="en-US" sz="1600" dirty="0" smtClean="0"/>
              <a:t>3864–3872, Sept </a:t>
            </a:r>
            <a:r>
              <a:rPr lang="en-US" sz="1600" dirty="0"/>
              <a:t>2016</a:t>
            </a:r>
            <a:r>
              <a:rPr lang="en-US" sz="1600" dirty="0" smtClean="0"/>
              <a:t>.</a:t>
            </a:r>
          </a:p>
          <a:p>
            <a:r>
              <a:rPr lang="en-US" sz="1600" dirty="0"/>
              <a:t>J. Zhang and L. </a:t>
            </a:r>
            <a:r>
              <a:rPr lang="en-US" sz="1600" dirty="0" err="1"/>
              <a:t>Sankar</a:t>
            </a:r>
            <a:r>
              <a:rPr lang="en-US" sz="1600" dirty="0"/>
              <a:t>, "Physical System Consequences of Unobservable State-and-Topology Cyber-Physical Attacks," in </a:t>
            </a:r>
            <a:r>
              <a:rPr lang="en-US" sz="1600" i="1" dirty="0"/>
              <a:t>IEEE Transactions on Smart Grid</a:t>
            </a:r>
            <a:r>
              <a:rPr lang="en-US" sz="1600" dirty="0"/>
              <a:t>, vol. 7, no. 4, pp. 2016-2025, July 2016.</a:t>
            </a:r>
            <a:endParaRPr lang="en-US" sz="1600" dirty="0" smtClean="0"/>
          </a:p>
          <a:p>
            <a:r>
              <a:rPr lang="en-US" sz="1600" dirty="0" smtClean="0"/>
              <a:t>J</a:t>
            </a:r>
            <a:r>
              <a:rPr lang="en-US" sz="1600" dirty="0"/>
              <a:t>. Zhang, Z. Chu, L. </a:t>
            </a:r>
            <a:r>
              <a:rPr lang="en-US" sz="1600" dirty="0" err="1"/>
              <a:t>Sankar</a:t>
            </a:r>
            <a:r>
              <a:rPr lang="en-US" sz="1600" dirty="0"/>
              <a:t> and O. </a:t>
            </a:r>
            <a:r>
              <a:rPr lang="en-US" sz="1600" dirty="0" err="1"/>
              <a:t>Kosut</a:t>
            </a:r>
            <a:r>
              <a:rPr lang="en-US" sz="1600" dirty="0"/>
              <a:t>, "False data injection attacks on power system state estimation with limited information," </a:t>
            </a:r>
            <a:r>
              <a:rPr lang="en-US" sz="1600" i="1" dirty="0"/>
              <a:t>2016 IEEE Power and Energy Society General Meeting (PESGM)</a:t>
            </a:r>
            <a:r>
              <a:rPr lang="en-US" sz="1600" dirty="0"/>
              <a:t>, Boston, MA, USA, 2016, pp. 1-5.</a:t>
            </a:r>
          </a:p>
          <a:p>
            <a:r>
              <a:rPr lang="en-US" sz="1600" dirty="0"/>
              <a:t>Z. Chu, J. Zhang, O. </a:t>
            </a:r>
            <a:r>
              <a:rPr lang="en-US" sz="1600" dirty="0" err="1"/>
              <a:t>Kosut</a:t>
            </a:r>
            <a:r>
              <a:rPr lang="en-US" sz="1600" dirty="0"/>
              <a:t>, and L. </a:t>
            </a:r>
            <a:r>
              <a:rPr lang="en-US" sz="1600" dirty="0" err="1"/>
              <a:t>Sankar</a:t>
            </a:r>
            <a:r>
              <a:rPr lang="en-US" sz="1600" dirty="0"/>
              <a:t>, "</a:t>
            </a:r>
            <a:r>
              <a:rPr lang="en-US" altLang="en-US" sz="1600" dirty="0">
                <a:ea typeface="ＭＳ Ｐゴシック" panose="020B0600070205080204" pitchFamily="34" charset="-128"/>
              </a:rPr>
              <a:t>Evaluating Power System Vulnerability to False Data Injection Attacks via Scalable Optimization</a:t>
            </a:r>
            <a:r>
              <a:rPr lang="en-US" sz="1600" dirty="0"/>
              <a:t>," </a:t>
            </a:r>
            <a:r>
              <a:rPr lang="en-US" sz="1600" i="1" dirty="0"/>
              <a:t>2016 IEEE International Conference on Smart Grid Communications (</a:t>
            </a:r>
            <a:r>
              <a:rPr lang="en-US" sz="1600" i="1" dirty="0" err="1"/>
              <a:t>SmartGridComm</a:t>
            </a:r>
            <a:r>
              <a:rPr lang="en-US" sz="1600" i="1" dirty="0"/>
              <a:t>)</a:t>
            </a:r>
            <a:r>
              <a:rPr lang="en-US" sz="1600" dirty="0"/>
              <a:t>, Sydney, 2016, pp. 1-6</a:t>
            </a:r>
            <a:r>
              <a:rPr lang="en-US" sz="1600" dirty="0" smtClean="0"/>
              <a:t>.</a:t>
            </a:r>
          </a:p>
          <a:p>
            <a:r>
              <a:rPr lang="en-US" sz="1600" dirty="0"/>
              <a:t>J. Zhang, Z. Chu, L. </a:t>
            </a:r>
            <a:r>
              <a:rPr lang="en-US" sz="1600" dirty="0" err="1"/>
              <a:t>Sankar</a:t>
            </a:r>
            <a:r>
              <a:rPr lang="en-US" sz="1600" dirty="0"/>
              <a:t>, and O. </a:t>
            </a:r>
            <a:r>
              <a:rPr lang="en-US" sz="1600" dirty="0" err="1"/>
              <a:t>Kosut</a:t>
            </a:r>
            <a:r>
              <a:rPr lang="en-US" sz="1600" dirty="0"/>
              <a:t>, “Can attackers with limited information exploit historical data to mount successful false data injection attacks on power systems?” IEEE Transactions on Power Systems, 2017, submitted. [Online]. Available: https: //</a:t>
            </a:r>
            <a:r>
              <a:rPr lang="en-US" sz="1600" dirty="0" smtClean="0"/>
              <a:t>arxiv.org/pdf/1703.07500.pdf</a:t>
            </a:r>
          </a:p>
          <a:p>
            <a:r>
              <a:rPr lang="en-US" sz="1600" dirty="0"/>
              <a:t>J. Zhang, Z. Chu, L. </a:t>
            </a:r>
            <a:r>
              <a:rPr lang="en-US" sz="1600" dirty="0" err="1"/>
              <a:t>Sankar</a:t>
            </a:r>
            <a:r>
              <a:rPr lang="en-US" sz="1600" dirty="0"/>
              <a:t>,  and O. </a:t>
            </a:r>
            <a:r>
              <a:rPr lang="en-US" sz="1600" dirty="0" err="1"/>
              <a:t>Kosut</a:t>
            </a:r>
            <a:r>
              <a:rPr lang="en-US" sz="1600" dirty="0"/>
              <a:t>, " False Data Injection Attacks on Phasor Measurements That Bypass Low-rank Decomposition," </a:t>
            </a:r>
            <a:r>
              <a:rPr lang="en-US" sz="1600" i="1" dirty="0"/>
              <a:t>2017 IEEE International Conference on Smart Grid Communications (</a:t>
            </a:r>
            <a:r>
              <a:rPr lang="en-US" sz="1600" i="1" dirty="0" err="1"/>
              <a:t>SmartGridComm</a:t>
            </a:r>
            <a:r>
              <a:rPr lang="en-US" sz="1600" i="1" dirty="0"/>
              <a:t>)</a:t>
            </a:r>
            <a:r>
              <a:rPr lang="en-US" sz="1600" dirty="0"/>
              <a:t>, submitted, 2017, pp. 1-6.</a:t>
            </a:r>
            <a:endParaRPr lang="zh-CN" altLang="en-US" sz="1600" dirty="0"/>
          </a:p>
          <a:p>
            <a:endParaRPr lang="zh-CN" altLang="en-US" sz="1600" dirty="0"/>
          </a:p>
          <a:p>
            <a:endParaRPr lang="en-US" sz="1600" dirty="0" smtClean="0"/>
          </a:p>
          <a:p>
            <a:endParaRPr lang="en-US" altLang="zh-CN" sz="1600" dirty="0"/>
          </a:p>
        </p:txBody>
      </p:sp>
      <p:sp>
        <p:nvSpPr>
          <p:cNvPr id="4" name="Slide Number Placeholder 3"/>
          <p:cNvSpPr>
            <a:spLocks noGrp="1"/>
          </p:cNvSpPr>
          <p:nvPr>
            <p:ph type="sldNum" sz="quarter" idx="12"/>
          </p:nvPr>
        </p:nvSpPr>
        <p:spPr/>
        <p:txBody>
          <a:bodyPr/>
          <a:lstStyle/>
          <a:p>
            <a:fld id="{FF411B88-3B50-485F-BBE3-89B5FEA236E4}" type="slidenum">
              <a:rPr lang="en-US" smtClean="0"/>
              <a:t>23</a:t>
            </a:fld>
            <a:endParaRPr lang="en-US"/>
          </a:p>
        </p:txBody>
      </p:sp>
    </p:spTree>
    <p:extLst>
      <p:ext uri="{BB962C8B-B14F-4D97-AF65-F5344CB8AC3E}">
        <p14:creationId xmlns:p14="http://schemas.microsoft.com/office/powerpoint/2010/main" val="1386593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Critical Infrastructure</a:t>
            </a:r>
            <a:endParaRPr lang="en-US" dirty="0"/>
          </a:p>
        </p:txBody>
      </p:sp>
      <p:sp>
        <p:nvSpPr>
          <p:cNvPr id="3" name="Content Placeholder 2"/>
          <p:cNvSpPr>
            <a:spLocks noGrp="1"/>
          </p:cNvSpPr>
          <p:nvPr>
            <p:ph idx="1"/>
          </p:nvPr>
        </p:nvSpPr>
        <p:spPr/>
        <p:txBody>
          <a:bodyPr/>
          <a:lstStyle/>
          <a:p>
            <a:r>
              <a:rPr lang="en-US" dirty="0" smtClean="0"/>
              <a:t>Security for water management and distribution systems</a:t>
            </a:r>
            <a:endParaRPr lang="en-US" dirty="0"/>
          </a:p>
          <a:p>
            <a:endParaRPr lang="en-US" dirty="0"/>
          </a:p>
          <a:p>
            <a:r>
              <a:rPr lang="en-US" dirty="0" smtClean="0"/>
              <a:t>SCADA based systems -- vulnerable to FDI attacks</a:t>
            </a:r>
          </a:p>
          <a:p>
            <a:endParaRPr lang="en-US" dirty="0"/>
          </a:p>
          <a:p>
            <a:r>
              <a:rPr lang="en-US" dirty="0" smtClean="0"/>
              <a:t>Limited information sharing across monitoring agents </a:t>
            </a:r>
            <a:r>
              <a:rPr lang="mr-IN" dirty="0" smtClean="0"/>
              <a:t>–</a:t>
            </a:r>
            <a:r>
              <a:rPr lang="en-US" dirty="0" smtClean="0"/>
              <a:t> a vulnerability</a:t>
            </a:r>
          </a:p>
        </p:txBody>
      </p:sp>
      <p:sp>
        <p:nvSpPr>
          <p:cNvPr id="4" name="Slide Number Placeholder 3"/>
          <p:cNvSpPr>
            <a:spLocks noGrp="1"/>
          </p:cNvSpPr>
          <p:nvPr>
            <p:ph type="sldNum" sz="quarter" idx="12"/>
          </p:nvPr>
        </p:nvSpPr>
        <p:spPr/>
        <p:txBody>
          <a:bodyPr/>
          <a:lstStyle/>
          <a:p>
            <a:fld id="{FF411B88-3B50-485F-BBE3-89B5FEA236E4}" type="slidenum">
              <a:rPr lang="en-US" smtClean="0"/>
              <a:t>24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403046"/>
            <a:ext cx="3043732" cy="202546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77" y="4403046"/>
            <a:ext cx="3220261" cy="2025465"/>
          </a:xfrm>
          <a:prstGeom prst="rect">
            <a:avLst/>
          </a:prstGeom>
          <a:ln>
            <a:solidFill>
              <a:srgbClr val="FF0000"/>
            </a:solidFill>
          </a:ln>
        </p:spPr>
      </p:pic>
    </p:spTree>
    <p:extLst>
      <p:ext uri="{BB962C8B-B14F-4D97-AF65-F5344CB8AC3E}">
        <p14:creationId xmlns:p14="http://schemas.microsoft.com/office/powerpoint/2010/main" val="103469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411B88-3B50-485F-BBE3-89B5FEA236E4}" type="slidenum">
              <a:rPr lang="en-US" smtClean="0"/>
              <a:t>25</a:t>
            </a:fld>
            <a:endParaRPr lang="en-US"/>
          </a:p>
        </p:txBody>
      </p:sp>
      <p:sp>
        <p:nvSpPr>
          <p:cNvPr id="5" name="Rectangle 4"/>
          <p:cNvSpPr/>
          <p:nvPr/>
        </p:nvSpPr>
        <p:spPr>
          <a:xfrm>
            <a:off x="1118507" y="2956205"/>
            <a:ext cx="7331826" cy="646331"/>
          </a:xfrm>
          <a:prstGeom prst="rect">
            <a:avLst/>
          </a:prstGeom>
        </p:spPr>
        <p:txBody>
          <a:bodyPr wrap="square">
            <a:spAutoFit/>
          </a:bodyPr>
          <a:lstStyle/>
          <a:p>
            <a:r>
              <a:rPr lang="en-US" altLang="en-US" sz="3600" b="1" dirty="0">
                <a:ea typeface="ＭＳ Ｐゴシック" panose="020B0600070205080204" pitchFamily="34" charset="-128"/>
              </a:rPr>
              <a:t>Privacy Challenges in </a:t>
            </a:r>
            <a:r>
              <a:rPr lang="en-US" altLang="en-US" sz="3600" b="1" dirty="0" smtClean="0">
                <a:ea typeface="ＭＳ Ｐゴシック" panose="020B0600070205080204" pitchFamily="34" charset="-128"/>
              </a:rPr>
              <a:t>the Smart Grid</a:t>
            </a:r>
            <a:endParaRPr lang="en-US" sz="3600" b="1" dirty="0"/>
          </a:p>
        </p:txBody>
      </p:sp>
    </p:spTree>
    <p:extLst>
      <p:ext uri="{BB962C8B-B14F-4D97-AF65-F5344CB8AC3E}">
        <p14:creationId xmlns:p14="http://schemas.microsoft.com/office/powerpoint/2010/main" val="2366832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Smart Grid</a:t>
            </a:r>
            <a:endParaRPr lang="en-US" dirty="0"/>
          </a:p>
        </p:txBody>
      </p:sp>
      <p:sp>
        <p:nvSpPr>
          <p:cNvPr id="3" name="Content Placeholder 2"/>
          <p:cNvSpPr>
            <a:spLocks noGrp="1"/>
          </p:cNvSpPr>
          <p:nvPr>
            <p:ph idx="1"/>
          </p:nvPr>
        </p:nvSpPr>
        <p:spPr/>
        <p:txBody>
          <a:bodyPr/>
          <a:lstStyle/>
          <a:p>
            <a:r>
              <a:rPr lang="en-US" dirty="0" smtClean="0"/>
              <a:t>Privacy occurs at various data collecting/monitoring interfaces in the grid</a:t>
            </a:r>
          </a:p>
          <a:p>
            <a:r>
              <a:rPr lang="en-US" dirty="0" smtClean="0"/>
              <a:t>Advanced Metering Infrastructure (AMI): can infer user behavior</a:t>
            </a:r>
            <a:endParaRPr lang="en-US" dirty="0" smtClean="0"/>
          </a:p>
          <a:p>
            <a:r>
              <a:rPr lang="en-US" dirty="0" smtClean="0"/>
              <a:t>Competitive </a:t>
            </a:r>
            <a:r>
              <a:rPr lang="en-US" dirty="0" smtClean="0"/>
              <a:t>privacy: tradeoff between data sharing and privacy/security </a:t>
            </a:r>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26</a:t>
            </a:fld>
            <a:endParaRPr lang="en-US"/>
          </a:p>
        </p:txBody>
      </p:sp>
      <p:pic>
        <p:nvPicPr>
          <p:cNvPr id="9" name="Picture 8"/>
          <p:cNvPicPr>
            <a:picLocks noChangeAspect="1"/>
          </p:cNvPicPr>
          <p:nvPr/>
        </p:nvPicPr>
        <p:blipFill rotWithShape="1">
          <a:blip r:embed="rId2"/>
          <a:srcRect r="404" b="6022"/>
          <a:stretch/>
        </p:blipFill>
        <p:spPr>
          <a:xfrm>
            <a:off x="2118360" y="3007265"/>
            <a:ext cx="5120640" cy="3767008"/>
          </a:xfrm>
          <a:prstGeom prst="rect">
            <a:avLst/>
          </a:prstGeom>
        </p:spPr>
      </p:pic>
      <p:sp>
        <p:nvSpPr>
          <p:cNvPr id="10" name="Oval 9"/>
          <p:cNvSpPr/>
          <p:nvPr/>
        </p:nvSpPr>
        <p:spPr>
          <a:xfrm rot="20798702">
            <a:off x="1598672" y="2999826"/>
            <a:ext cx="4213928" cy="2121048"/>
          </a:xfrm>
          <a:prstGeom prst="ellipse">
            <a:avLst/>
          </a:prstGeom>
          <a:noFill/>
          <a:ln w="381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rot="5400000">
            <a:off x="3103786" y="4018279"/>
            <a:ext cx="3767008" cy="1744980"/>
          </a:xfrm>
          <a:prstGeom prst="ellipse">
            <a:avLst/>
          </a:prstGeom>
          <a:noFill/>
          <a:ln w="381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50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 Privacy and Incentives</a:t>
            </a:r>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27</a:t>
            </a:fld>
            <a:endParaRPr lang="en-US"/>
          </a:p>
        </p:txBody>
      </p:sp>
      <p:sp>
        <p:nvSpPr>
          <p:cNvPr id="9" name="TextBox 8"/>
          <p:cNvSpPr txBox="1"/>
          <p:nvPr/>
        </p:nvSpPr>
        <p:spPr>
          <a:xfrm>
            <a:off x="628650" y="1800571"/>
            <a:ext cx="8149590" cy="178510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Electricity </a:t>
            </a:r>
            <a:r>
              <a:rPr lang="en-US" dirty="0"/>
              <a:t>Provider (EP) can monitor </a:t>
            </a:r>
            <a:r>
              <a:rPr lang="en-US" dirty="0" smtClean="0"/>
              <a:t>fine </a:t>
            </a:r>
            <a:r>
              <a:rPr lang="en-US" dirty="0"/>
              <a:t>grained </a:t>
            </a:r>
            <a:r>
              <a:rPr lang="en-US" dirty="0" smtClean="0"/>
              <a:t>energ</a:t>
            </a:r>
            <a:r>
              <a:rPr lang="en-US" sz="2000" dirty="0" smtClean="0">
                <a:cs typeface="Arial" panose="020B0604020202020204" pitchFamily="34" charset="0"/>
              </a:rPr>
              <a:t>y </a:t>
            </a:r>
            <a:r>
              <a:rPr lang="en-US" dirty="0"/>
              <a:t>consumption behavior </a:t>
            </a:r>
            <a:r>
              <a:rPr lang="en-US" dirty="0" smtClean="0"/>
              <a:t>through </a:t>
            </a:r>
            <a:r>
              <a:rPr lang="en-US" dirty="0"/>
              <a:t>smart </a:t>
            </a:r>
            <a:r>
              <a:rPr lang="en-US" dirty="0" smtClean="0"/>
              <a:t>meters</a:t>
            </a:r>
          </a:p>
          <a:p>
            <a:pPr marL="285750" indent="-285750">
              <a:buFont typeface="Arial" panose="020B0604020202020204" pitchFamily="34" charset="0"/>
              <a:buChar char="•"/>
            </a:pPr>
            <a:r>
              <a:rPr lang="en-US" dirty="0" smtClean="0"/>
              <a:t>Consumers (CS) </a:t>
            </a:r>
            <a:r>
              <a:rPr lang="en-US" dirty="0"/>
              <a:t>can protect their privacy via adopting privacy preserving algorithms to mask consumption </a:t>
            </a:r>
            <a:r>
              <a:rPr lang="en-US" dirty="0" smtClean="0"/>
              <a:t>profile </a:t>
            </a:r>
            <a:endParaRPr lang="en-US" dirty="0" smtClean="0"/>
          </a:p>
          <a:p>
            <a:pPr marL="285750" indent="-285750">
              <a:buFont typeface="Arial" panose="020B0604020202020204" pitchFamily="34" charset="0"/>
              <a:buChar char="•"/>
            </a:pPr>
            <a:r>
              <a:rPr lang="en-US" dirty="0" smtClean="0"/>
              <a:t>Access to alternative energy sources enables energy cost reduction and privacy protection for each CS</a:t>
            </a:r>
            <a:endParaRPr lang="en-US" dirty="0"/>
          </a:p>
        </p:txBody>
      </p:sp>
      <p:pic>
        <p:nvPicPr>
          <p:cNvPr id="3" name="Picture 2"/>
          <p:cNvPicPr>
            <a:picLocks noChangeAspect="1"/>
          </p:cNvPicPr>
          <p:nvPr/>
        </p:nvPicPr>
        <p:blipFill>
          <a:blip r:embed="rId3"/>
          <a:stretch>
            <a:fillRect/>
          </a:stretch>
        </p:blipFill>
        <p:spPr>
          <a:xfrm>
            <a:off x="982218" y="3807739"/>
            <a:ext cx="5086350" cy="2571796"/>
          </a:xfrm>
          <a:prstGeom prst="rect">
            <a:avLst/>
          </a:prstGeom>
        </p:spPr>
      </p:pic>
      <p:pic>
        <p:nvPicPr>
          <p:cNvPr id="12" name="Picture 11"/>
          <p:cNvPicPr>
            <a:picLocks noChangeAspect="1"/>
          </p:cNvPicPr>
          <p:nvPr/>
        </p:nvPicPr>
        <p:blipFill>
          <a:blip r:embed="rId4"/>
          <a:stretch>
            <a:fillRect/>
          </a:stretch>
        </p:blipFill>
        <p:spPr>
          <a:xfrm>
            <a:off x="7118985" y="4549475"/>
            <a:ext cx="1561719" cy="1454752"/>
          </a:xfrm>
          <a:prstGeom prst="rect">
            <a:avLst/>
          </a:prstGeom>
        </p:spPr>
      </p:pic>
      <p:pic>
        <p:nvPicPr>
          <p:cNvPr id="5" name="Picture 4"/>
          <p:cNvPicPr>
            <a:picLocks noChangeAspect="1"/>
          </p:cNvPicPr>
          <p:nvPr/>
        </p:nvPicPr>
        <p:blipFill rotWithShape="1">
          <a:blip r:embed="rId5"/>
          <a:srcRect r="636" b="28791"/>
          <a:stretch/>
        </p:blipFill>
        <p:spPr>
          <a:xfrm>
            <a:off x="982598" y="3812288"/>
            <a:ext cx="5056632" cy="2544835"/>
          </a:xfrm>
          <a:prstGeom prst="rect">
            <a:avLst/>
          </a:prstGeom>
        </p:spPr>
      </p:pic>
    </p:spTree>
    <p:extLst>
      <p:ext uri="{BB962C8B-B14F-4D97-AF65-F5344CB8AC3E}">
        <p14:creationId xmlns:p14="http://schemas.microsoft.com/office/powerpoint/2010/main" val="14065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 Privacy and Incentives</a:t>
            </a:r>
          </a:p>
        </p:txBody>
      </p:sp>
      <p:sp>
        <p:nvSpPr>
          <p:cNvPr id="4" name="Slide Number Placeholder 3"/>
          <p:cNvSpPr>
            <a:spLocks noGrp="1"/>
          </p:cNvSpPr>
          <p:nvPr>
            <p:ph type="sldNum" sz="quarter" idx="12"/>
          </p:nvPr>
        </p:nvSpPr>
        <p:spPr/>
        <p:txBody>
          <a:bodyPr/>
          <a:lstStyle/>
          <a:p>
            <a:fld id="{FF411B88-3B50-485F-BBE3-89B5FEA236E4}" type="slidenum">
              <a:rPr lang="en-US" smtClean="0"/>
              <a:t>28</a:t>
            </a:fld>
            <a:endParaRPr lang="en-US"/>
          </a:p>
        </p:txBody>
      </p:sp>
      <p:sp>
        <p:nvSpPr>
          <p:cNvPr id="5" name="TextBox 4"/>
          <p:cNvSpPr txBox="1"/>
          <p:nvPr/>
        </p:nvSpPr>
        <p:spPr>
          <a:xfrm>
            <a:off x="783069" y="1673989"/>
            <a:ext cx="8007363" cy="5293757"/>
          </a:xfrm>
          <a:prstGeom prst="rect">
            <a:avLst/>
          </a:prstGeom>
          <a:noFill/>
        </p:spPr>
        <p:txBody>
          <a:bodyPr wrap="square" rtlCol="0">
            <a:spAutoFit/>
          </a:bodyPr>
          <a:lstStyle/>
          <a:p>
            <a:pPr marL="285750" indent="-285750">
              <a:buFont typeface="Arial" panose="020B0604020202020204" pitchFamily="34" charset="0"/>
              <a:buChar char="•"/>
            </a:pPr>
            <a:r>
              <a:rPr lang="en-US" dirty="0"/>
              <a:t>EPs </a:t>
            </a:r>
            <a:r>
              <a:rPr lang="en-US" dirty="0" smtClean="0"/>
              <a:t>need users </a:t>
            </a:r>
            <a:r>
              <a:rPr lang="en-US" dirty="0"/>
              <a:t>to consume a desired level of energy directly from the grid for reliable grid </a:t>
            </a:r>
            <a:r>
              <a:rPr lang="en-US" dirty="0" smtClean="0"/>
              <a:t>operation</a:t>
            </a:r>
          </a:p>
          <a:p>
            <a:pPr marL="285750" indent="-285750">
              <a:buFont typeface="Arial" panose="020B0604020202020204" pitchFamily="34" charset="0"/>
              <a:buChar char="•"/>
            </a:pPr>
            <a:r>
              <a:rPr lang="en-US" b="1" dirty="0">
                <a:solidFill>
                  <a:srgbClr val="FF0000"/>
                </a:solidFill>
              </a:rPr>
              <a:t>Is it possible to incentivize privacy-sensitive electricity CSs to share data via </a:t>
            </a:r>
            <a:r>
              <a:rPr lang="en-US" b="1" dirty="0" smtClean="0">
                <a:solidFill>
                  <a:srgbClr val="FF0000"/>
                </a:solidFill>
              </a:rPr>
              <a:t>smart </a:t>
            </a:r>
            <a:r>
              <a:rPr lang="en-US" b="1" dirty="0">
                <a:solidFill>
                  <a:srgbClr val="FF0000"/>
                </a:solidFill>
              </a:rPr>
              <a:t>meters for reliable grid operation?</a:t>
            </a:r>
            <a:endParaRPr lang="en-US" sz="2000" b="1" dirty="0">
              <a:solidFill>
                <a:srgbClr val="FF0000"/>
              </a:solidFill>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sz="800" b="1" dirty="0" smtClean="0"/>
          </a:p>
          <a:p>
            <a:pPr marL="285750" indent="-285750">
              <a:buFont typeface="Arial" panose="020B0604020202020204" pitchFamily="34" charset="0"/>
              <a:buChar char="•"/>
            </a:pPr>
            <a:r>
              <a:rPr lang="en-US" b="1" dirty="0" smtClean="0"/>
              <a:t>Each </a:t>
            </a:r>
            <a:r>
              <a:rPr lang="en-US" b="1" dirty="0"/>
              <a:t>CS faces a trade-off between privacy and energy cost </a:t>
            </a:r>
            <a:r>
              <a:rPr lang="en-US" b="1" dirty="0" smtClean="0"/>
              <a:t>reduction</a:t>
            </a:r>
          </a:p>
          <a:p>
            <a:pPr marL="285750" indent="-285750">
              <a:buFont typeface="Arial" panose="020B0604020202020204" pitchFamily="34" charset="0"/>
              <a:buChar char="•"/>
            </a:pPr>
            <a:endParaRPr lang="en-US" sz="2000" dirty="0">
              <a:cs typeface="Arial" panose="020B0604020202020204" pitchFamily="34" charset="0"/>
            </a:endParaRPr>
          </a:p>
          <a:p>
            <a:pPr marL="285750" indent="-285750">
              <a:buFont typeface="Arial" panose="020B0604020202020204" pitchFamily="34" charset="0"/>
              <a:buChar char="•"/>
            </a:pPr>
            <a:endParaRPr lang="en-US" sz="2000" dirty="0" smtClean="0">
              <a:cs typeface="Arial" panose="020B0604020202020204" pitchFamily="34" charset="0"/>
            </a:endParaRPr>
          </a:p>
          <a:p>
            <a:pPr marL="285750" indent="-285750">
              <a:buFont typeface="Arial" panose="020B0604020202020204" pitchFamily="34" charset="0"/>
              <a:buChar char="•"/>
            </a:pPr>
            <a:endParaRPr lang="en-US" sz="2000" dirty="0">
              <a:cs typeface="Arial" panose="020B0604020202020204" pitchFamily="34" charset="0"/>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p:txBody>
      </p:sp>
      <p:pic>
        <p:nvPicPr>
          <p:cNvPr id="3" name="Picture 2"/>
          <p:cNvPicPr>
            <a:picLocks noChangeAspect="1"/>
          </p:cNvPicPr>
          <p:nvPr/>
        </p:nvPicPr>
        <p:blipFill>
          <a:blip r:embed="rId3"/>
          <a:stretch>
            <a:fillRect/>
          </a:stretch>
        </p:blipFill>
        <p:spPr>
          <a:xfrm>
            <a:off x="873578" y="2906151"/>
            <a:ext cx="3273171" cy="1751697"/>
          </a:xfrm>
          <a:prstGeom prst="rect">
            <a:avLst/>
          </a:prstGeom>
        </p:spPr>
      </p:pic>
      <mc:AlternateContent xmlns:mc="http://schemas.openxmlformats.org/markup-compatibility/2006" xmlns:a14="http://schemas.microsoft.com/office/drawing/2010/main">
        <mc:Choice Requires="a14">
          <p:sp>
            <p:nvSpPr>
              <p:cNvPr id="17" name="Rounded Rectangle 16"/>
              <p:cNvSpPr/>
              <p:nvPr/>
            </p:nvSpPr>
            <p:spPr>
              <a:xfrm>
                <a:off x="4477380" y="3045166"/>
                <a:ext cx="1256006" cy="7080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latin typeface="+mj-lt"/>
                    <a:cs typeface="Times New Roman" panose="02020603050405020304" pitchFamily="18" charset="0"/>
                  </a:rPr>
                  <a:t>Inelastic </a:t>
                </a:r>
                <a:r>
                  <a:rPr lang="en-US" sz="1600" dirty="0">
                    <a:latin typeface="+mj-lt"/>
                    <a:cs typeface="Times New Roman" panose="02020603050405020304" pitchFamily="18" charset="0"/>
                  </a:rPr>
                  <a:t>net demand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sub>
                    </m:sSub>
                  </m:oMath>
                </a14:m>
                <a:endParaRPr lang="en-US" sz="1600" dirty="0">
                  <a:latin typeface="+mj-lt"/>
                  <a:cs typeface="Times New Roman" panose="02020603050405020304" pitchFamily="18"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4477380" y="3045166"/>
                <a:ext cx="1256006" cy="708073"/>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p:cNvSpPr/>
              <p:nvPr/>
            </p:nvSpPr>
            <p:spPr>
              <a:xfrm>
                <a:off x="6442998" y="3045165"/>
                <a:ext cx="2184167" cy="7080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latin typeface="+mj-lt"/>
                    <a:cs typeface="Times New Roman" panose="02020603050405020304" pitchFamily="18" charset="0"/>
                  </a:rPr>
                  <a:t>Privacy </a:t>
                </a:r>
                <a:r>
                  <a:rPr lang="en-US" sz="1600" dirty="0">
                    <a:latin typeface="+mj-lt"/>
                    <a:cs typeface="Times New Roman" panose="02020603050405020304" pitchFamily="18" charset="0"/>
                  </a:rPr>
                  <a:t>preserving </a:t>
                </a:r>
                <a:r>
                  <a:rPr lang="en-US" sz="1600" dirty="0" smtClean="0">
                    <a:latin typeface="+mj-lt"/>
                    <a:cs typeface="Times New Roman" panose="02020603050405020304" pitchFamily="18" charset="0"/>
                  </a:rPr>
                  <a:t>mechanism: grid consumption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ea typeface="Cambria Math" panose="02040503050406030204" pitchFamily="18" charset="0"/>
                          </a:rPr>
                          <m:t>𝑖</m:t>
                        </m:r>
                      </m:sub>
                      <m:sup>
                        <m:r>
                          <a:rPr lang="en-US" sz="1600" i="1">
                            <a:latin typeface="Cambria Math" panose="02040503050406030204" pitchFamily="18" charset="0"/>
                            <a:ea typeface="Cambria Math" panose="02040503050406030204" pitchFamily="18" charset="0"/>
                          </a:rPr>
                          <m:t>0</m:t>
                        </m:r>
                      </m:sup>
                    </m:sSubSup>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sub>
                    </m:sSub>
                  </m:oMath>
                </a14:m>
                <a:endParaRPr lang="en-US" sz="1600" dirty="0">
                  <a:latin typeface="+mj-lt"/>
                  <a:cs typeface="Times New Roman" panose="02020603050405020304" pitchFamily="18" charset="0"/>
                </a:endParaRPr>
              </a:p>
            </p:txBody>
          </p:sp>
        </mc:Choice>
        <mc:Fallback xmlns="">
          <p:sp>
            <p:nvSpPr>
              <p:cNvPr id="18" name="Rounded Rectangle 17"/>
              <p:cNvSpPr>
                <a:spLocks noRot="1" noChangeAspect="1" noMove="1" noResize="1" noEditPoints="1" noAdjustHandles="1" noChangeArrowheads="1" noChangeShapeType="1" noTextEdit="1"/>
              </p:cNvSpPr>
              <p:nvPr/>
            </p:nvSpPr>
            <p:spPr>
              <a:xfrm>
                <a:off x="6442998" y="3045165"/>
                <a:ext cx="2184167" cy="708073"/>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p:cNvSpPr/>
              <p:nvPr/>
            </p:nvSpPr>
            <p:spPr>
              <a:xfrm>
                <a:off x="6447897" y="4095825"/>
                <a:ext cx="2257922" cy="7080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a:r>
                  <a:rPr lang="en-US" sz="1600" dirty="0">
                    <a:latin typeface="+mj-lt"/>
                    <a:cs typeface="Times New Roman" panose="02020603050405020304" pitchFamily="18" charset="0"/>
                  </a:rPr>
                  <a:t>O</a:t>
                </a:r>
                <a:r>
                  <a:rPr lang="en-US" sz="1600" dirty="0" smtClean="0">
                    <a:latin typeface="+mj-lt"/>
                    <a:cs typeface="Times New Roman" panose="02020603050405020304" pitchFamily="18" charset="0"/>
                  </a:rPr>
                  <a:t>ffer price </a:t>
                </a:r>
                <a14:m>
                  <m:oMath xmlns:m="http://schemas.openxmlformats.org/officeDocument/2006/math">
                    <m:r>
                      <a:rPr lang="en-US" sz="1600" i="1">
                        <a:latin typeface="Cambria Math" panose="02040503050406030204" pitchFamily="18" charset="0"/>
                        <a:ea typeface="Cambria Math" panose="02040503050406030204" pitchFamily="18" charset="0"/>
                      </a:rPr>
                      <m:t>𝛽</m:t>
                    </m:r>
                  </m:oMath>
                </a14:m>
                <a:r>
                  <a:rPr lang="en-US" sz="1600" dirty="0">
                    <a:latin typeface="+mj-lt"/>
                    <a:cs typeface="Times New Roman" panose="02020603050405020304" pitchFamily="18" charset="0"/>
                  </a:rPr>
                  <a:t>($/KW) to </a:t>
                </a:r>
                <a:r>
                  <a:rPr lang="en-US" sz="1600" dirty="0" smtClean="0">
                    <a:latin typeface="+mj-lt"/>
                    <a:cs typeface="Times New Roman" panose="02020603050405020304" pitchFamily="18" charset="0"/>
                  </a:rPr>
                  <a:t>encourage consumption </a:t>
                </a:r>
                <a:r>
                  <a:rPr lang="en-US" sz="1600" dirty="0">
                    <a:latin typeface="+mj-lt"/>
                    <a:cs typeface="Times New Roman" panose="02020603050405020304" pitchFamily="18" charset="0"/>
                  </a:rPr>
                  <a:t>from the grid</a:t>
                </a:r>
              </a:p>
            </p:txBody>
          </p:sp>
        </mc:Choice>
        <mc:Fallback xmlns="">
          <p:sp>
            <p:nvSpPr>
              <p:cNvPr id="19" name="Rounded Rectangle 18"/>
              <p:cNvSpPr>
                <a:spLocks noRot="1" noChangeAspect="1" noMove="1" noResize="1" noEditPoints="1" noAdjustHandles="1" noChangeArrowheads="1" noChangeShapeType="1" noTextEdit="1"/>
              </p:cNvSpPr>
              <p:nvPr/>
            </p:nvSpPr>
            <p:spPr>
              <a:xfrm>
                <a:off x="6447897" y="4095825"/>
                <a:ext cx="2257922" cy="708073"/>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p:cNvSpPr/>
              <p:nvPr/>
            </p:nvSpPr>
            <p:spPr>
              <a:xfrm>
                <a:off x="4159250" y="4090437"/>
                <a:ext cx="1896077" cy="7080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latin typeface="+mj-lt"/>
                    <a:cs typeface="Times New Roman" panose="02020603050405020304" pitchFamily="18" charset="0"/>
                  </a:rPr>
                  <a:t>Adjust consumption to </a:t>
                </a:r>
                <a14:m>
                  <m:oMath xmlns:m="http://schemas.openxmlformats.org/officeDocument/2006/math">
                    <m:sSub>
                      <m:sSubPr>
                        <m:ctrlPr>
                          <a:rPr lang="el-GR" sz="1600" i="1" smtClean="0">
                            <a:latin typeface="Cambria Math" panose="02040503050406030204" pitchFamily="18" charset="0"/>
                            <a:ea typeface="Cambria Math" panose="02040503050406030204" pitchFamily="18" charset="0"/>
                          </a:rPr>
                        </m:ctrlPr>
                      </m:sSubPr>
                      <m:e>
                        <m:r>
                          <m:rPr>
                            <m:sty m:val="p"/>
                          </m:rPr>
                          <a:rPr lang="el-GR" sz="1600" i="1">
                            <a:latin typeface="Cambria Math" panose="02040503050406030204" pitchFamily="18" charset="0"/>
                            <a:ea typeface="Cambria Math" panose="02040503050406030204" pitchFamily="18" charset="0"/>
                          </a:rPr>
                          <m:t>α</m:t>
                        </m:r>
                      </m:e>
                      <m:sub>
                        <m:r>
                          <a:rPr lang="en-US" sz="1600" b="0" i="1" smtClean="0">
                            <a:latin typeface="Cambria Math" panose="02040503050406030204" pitchFamily="18" charset="0"/>
                            <a:ea typeface="Cambria Math" panose="02040503050406030204" pitchFamily="18" charset="0"/>
                          </a:rPr>
                          <m:t>𝑖</m:t>
                        </m:r>
                      </m:sub>
                    </m:s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𝐷</m:t>
                        </m:r>
                      </m:e>
                      <m:sub>
                        <m:r>
                          <a:rPr lang="en-US" sz="1600" i="1">
                            <a:latin typeface="Cambria Math" panose="02040503050406030204" pitchFamily="18" charset="0"/>
                            <a:ea typeface="Cambria Math" panose="02040503050406030204" pitchFamily="18" charset="0"/>
                          </a:rPr>
                          <m:t>𝑖</m:t>
                        </m:r>
                      </m:sub>
                    </m:sSub>
                  </m:oMath>
                </a14:m>
                <a:r>
                  <a:rPr lang="en-US" sz="1600" dirty="0" smtClean="0">
                    <a:latin typeface="+mj-lt"/>
                    <a:cs typeface="Times New Roman" panose="02020603050405020304" pitchFamily="18" charset="0"/>
                  </a:rPr>
                  <a:t> based on incentive price </a:t>
                </a:r>
                <a14:m>
                  <m:oMath xmlns:m="http://schemas.openxmlformats.org/officeDocument/2006/math">
                    <m:r>
                      <a:rPr lang="en-US" sz="1600" i="1">
                        <a:latin typeface="Cambria Math" panose="02040503050406030204" pitchFamily="18" charset="0"/>
                        <a:ea typeface="Cambria Math" panose="02040503050406030204" pitchFamily="18" charset="0"/>
                      </a:rPr>
                      <m:t>𝛽</m:t>
                    </m:r>
                  </m:oMath>
                </a14:m>
                <a:r>
                  <a:rPr lang="en-US" sz="1600" dirty="0" smtClean="0">
                    <a:latin typeface="+mj-lt"/>
                    <a:cs typeface="Times New Roman" panose="02020603050405020304" pitchFamily="18" charset="0"/>
                  </a:rPr>
                  <a:t> </a:t>
                </a:r>
                <a:endParaRPr lang="en-US" sz="1600" dirty="0">
                  <a:latin typeface="+mj-lt"/>
                  <a:cs typeface="Times New Roman" panose="02020603050405020304" pitchFamily="18" charset="0"/>
                </a:endParaRPr>
              </a:p>
            </p:txBody>
          </p:sp>
        </mc:Choice>
        <mc:Fallback xmlns="">
          <p:sp>
            <p:nvSpPr>
              <p:cNvPr id="20" name="Rounded Rectangle 19"/>
              <p:cNvSpPr>
                <a:spLocks noRot="1" noChangeAspect="1" noMove="1" noResize="1" noEditPoints="1" noAdjustHandles="1" noChangeArrowheads="1" noChangeShapeType="1" noTextEdit="1"/>
              </p:cNvSpPr>
              <p:nvPr/>
            </p:nvSpPr>
            <p:spPr>
              <a:xfrm>
                <a:off x="4159250" y="4090437"/>
                <a:ext cx="1896077" cy="708073"/>
              </a:xfrm>
              <a:prstGeom prst="roundRect">
                <a:avLst/>
              </a:prstGeom>
              <a:blipFill>
                <a:blip r:embed="rId9"/>
                <a:stretch>
                  <a:fillRect/>
                </a:stretch>
              </a:blipFill>
            </p:spPr>
            <p:txBody>
              <a:bodyPr/>
              <a:lstStyle/>
              <a:p>
                <a:r>
                  <a:rPr lang="en-US">
                    <a:noFill/>
                  </a:rPr>
                  <a:t> </a:t>
                </a:r>
              </a:p>
            </p:txBody>
          </p:sp>
        </mc:Fallback>
      </mc:AlternateContent>
      <p:sp>
        <p:nvSpPr>
          <p:cNvPr id="6" name="Right Arrow 5"/>
          <p:cNvSpPr/>
          <p:nvPr/>
        </p:nvSpPr>
        <p:spPr>
          <a:xfrm>
            <a:off x="5838940" y="3334958"/>
            <a:ext cx="498504" cy="19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6084343" y="4347465"/>
            <a:ext cx="323994" cy="19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98435" y="2751476"/>
            <a:ext cx="413896" cy="369332"/>
          </a:xfrm>
          <a:prstGeom prst="rect">
            <a:avLst/>
          </a:prstGeom>
          <a:noFill/>
        </p:spPr>
        <p:txBody>
          <a:bodyPr wrap="none" rtlCol="0">
            <a:spAutoFit/>
          </a:bodyPr>
          <a:lstStyle/>
          <a:p>
            <a:r>
              <a:rPr lang="en-US" b="1" dirty="0" smtClean="0">
                <a:solidFill>
                  <a:srgbClr val="7030A0"/>
                </a:solidFill>
              </a:rPr>
              <a:t>CS</a:t>
            </a:r>
            <a:endParaRPr lang="en-US" b="1" dirty="0">
              <a:solidFill>
                <a:srgbClr val="7030A0"/>
              </a:solidFill>
            </a:endParaRPr>
          </a:p>
        </p:txBody>
      </p:sp>
      <p:sp>
        <p:nvSpPr>
          <p:cNvPr id="27" name="TextBox 26"/>
          <p:cNvSpPr txBox="1"/>
          <p:nvPr/>
        </p:nvSpPr>
        <p:spPr>
          <a:xfrm>
            <a:off x="7359633" y="2756962"/>
            <a:ext cx="413896" cy="369332"/>
          </a:xfrm>
          <a:prstGeom prst="rect">
            <a:avLst/>
          </a:prstGeom>
          <a:noFill/>
        </p:spPr>
        <p:txBody>
          <a:bodyPr wrap="none" rtlCol="0">
            <a:spAutoFit/>
          </a:bodyPr>
          <a:lstStyle/>
          <a:p>
            <a:r>
              <a:rPr lang="en-US" b="1" dirty="0" smtClean="0">
                <a:solidFill>
                  <a:srgbClr val="7030A0"/>
                </a:solidFill>
              </a:rPr>
              <a:t>CS</a:t>
            </a:r>
            <a:endParaRPr lang="en-US" b="1" dirty="0">
              <a:solidFill>
                <a:srgbClr val="7030A0"/>
              </a:solidFill>
            </a:endParaRPr>
          </a:p>
        </p:txBody>
      </p:sp>
      <p:sp>
        <p:nvSpPr>
          <p:cNvPr id="28" name="TextBox 27"/>
          <p:cNvSpPr txBox="1"/>
          <p:nvPr/>
        </p:nvSpPr>
        <p:spPr>
          <a:xfrm>
            <a:off x="7359633" y="3805921"/>
            <a:ext cx="420308" cy="369332"/>
          </a:xfrm>
          <a:prstGeom prst="rect">
            <a:avLst/>
          </a:prstGeom>
          <a:noFill/>
        </p:spPr>
        <p:txBody>
          <a:bodyPr wrap="none" rtlCol="0">
            <a:spAutoFit/>
          </a:bodyPr>
          <a:lstStyle/>
          <a:p>
            <a:r>
              <a:rPr lang="en-US" b="1" dirty="0" smtClean="0">
                <a:solidFill>
                  <a:srgbClr val="C00000"/>
                </a:solidFill>
              </a:rPr>
              <a:t>EP</a:t>
            </a:r>
            <a:endParaRPr lang="en-US" b="1" dirty="0">
              <a:solidFill>
                <a:srgbClr val="C00000"/>
              </a:solidFill>
            </a:endParaRPr>
          </a:p>
        </p:txBody>
      </p:sp>
      <p:sp>
        <p:nvSpPr>
          <p:cNvPr id="29" name="TextBox 28"/>
          <p:cNvSpPr txBox="1"/>
          <p:nvPr/>
        </p:nvSpPr>
        <p:spPr>
          <a:xfrm>
            <a:off x="4894505" y="3803091"/>
            <a:ext cx="413896" cy="369332"/>
          </a:xfrm>
          <a:prstGeom prst="rect">
            <a:avLst/>
          </a:prstGeom>
          <a:noFill/>
        </p:spPr>
        <p:txBody>
          <a:bodyPr wrap="none" rtlCol="0">
            <a:spAutoFit/>
          </a:bodyPr>
          <a:lstStyle/>
          <a:p>
            <a:r>
              <a:rPr lang="en-US" b="1" dirty="0" smtClean="0">
                <a:solidFill>
                  <a:srgbClr val="7030A0"/>
                </a:solidFill>
              </a:rPr>
              <a:t>CS</a:t>
            </a:r>
            <a:endParaRPr lang="en-US" b="1" dirty="0">
              <a:solidFill>
                <a:srgbClr val="7030A0"/>
              </a:solidFill>
            </a:endParaRPr>
          </a:p>
        </p:txBody>
      </p:sp>
      <p:sp>
        <p:nvSpPr>
          <p:cNvPr id="8" name="U-Turn Arrow 7"/>
          <p:cNvSpPr/>
          <p:nvPr/>
        </p:nvSpPr>
        <p:spPr>
          <a:xfrm rot="5400000">
            <a:off x="8242743" y="3756558"/>
            <a:ext cx="1153408" cy="416442"/>
          </a:xfrm>
          <a:prstGeom prst="uturnArrow">
            <a:avLst>
              <a:gd name="adj1" fmla="val 22850"/>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10"/>
          <a:stretch>
            <a:fillRect/>
          </a:stretch>
        </p:blipFill>
        <p:spPr>
          <a:xfrm>
            <a:off x="6008425" y="5179157"/>
            <a:ext cx="2685057" cy="1679565"/>
          </a:xfrm>
          <a:prstGeom prst="rect">
            <a:avLst/>
          </a:prstGeom>
        </p:spPr>
      </p:pic>
      <p:pic>
        <p:nvPicPr>
          <p:cNvPr id="14" name="Picture 13"/>
          <p:cNvPicPr>
            <a:picLocks noChangeAspect="1"/>
          </p:cNvPicPr>
          <p:nvPr/>
        </p:nvPicPr>
        <p:blipFill>
          <a:blip r:embed="rId11"/>
          <a:stretch>
            <a:fillRect/>
          </a:stretch>
        </p:blipFill>
        <p:spPr>
          <a:xfrm>
            <a:off x="1053626" y="5119648"/>
            <a:ext cx="4230717" cy="1719135"/>
          </a:xfrm>
          <a:prstGeom prst="rect">
            <a:avLst/>
          </a:prstGeom>
        </p:spPr>
      </p:pic>
    </p:spTree>
    <p:extLst>
      <p:ext uri="{BB962C8B-B14F-4D97-AF65-F5344CB8AC3E}">
        <p14:creationId xmlns:p14="http://schemas.microsoft.com/office/powerpoint/2010/main" val="382603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6" grpId="0" animBg="1"/>
      <p:bldP spid="26" grpId="0" animBg="1"/>
      <p:bldP spid="7" grpId="0"/>
      <p:bldP spid="27" grpId="0"/>
      <p:bldP spid="28" grpId="0"/>
      <p:bldP spid="29"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191" t="126"/>
          <a:stretch/>
        </p:blipFill>
        <p:spPr>
          <a:xfrm>
            <a:off x="5238750" y="2718440"/>
            <a:ext cx="3785129" cy="2583057"/>
          </a:xfrm>
          <a:prstGeom prst="rect">
            <a:avLst/>
          </a:prstGeom>
        </p:spPr>
      </p:pic>
      <p:sp>
        <p:nvSpPr>
          <p:cNvPr id="2" name="Title 1"/>
          <p:cNvSpPr>
            <a:spLocks noGrp="1"/>
          </p:cNvSpPr>
          <p:nvPr>
            <p:ph type="title"/>
          </p:nvPr>
        </p:nvSpPr>
        <p:spPr/>
        <p:txBody>
          <a:bodyPr/>
          <a:lstStyle/>
          <a:p>
            <a:r>
              <a:rPr lang="en-US" dirty="0"/>
              <a:t>Game Theoretic Approach</a:t>
            </a:r>
            <a:endParaRPr lang="en-US" dirty="0"/>
          </a:p>
        </p:txBody>
      </p:sp>
      <p:sp>
        <p:nvSpPr>
          <p:cNvPr id="3" name="Content Placeholder 2"/>
          <p:cNvSpPr>
            <a:spLocks noGrp="1"/>
          </p:cNvSpPr>
          <p:nvPr>
            <p:ph idx="1"/>
          </p:nvPr>
        </p:nvSpPr>
        <p:spPr>
          <a:xfrm>
            <a:off x="628651" y="2451641"/>
            <a:ext cx="5200649" cy="3725321"/>
          </a:xfrm>
        </p:spPr>
        <p:txBody>
          <a:bodyPr/>
          <a:lstStyle/>
          <a:p>
            <a:r>
              <a:rPr lang="en-US" dirty="0" smtClean="0"/>
              <a:t>A </a:t>
            </a:r>
            <a:r>
              <a:rPr lang="en-US" dirty="0" smtClean="0"/>
              <a:t>two-player mixed strategy example:</a:t>
            </a:r>
          </a:p>
          <a:p>
            <a:endParaRPr lang="en-US" dirty="0" smtClean="0"/>
          </a:p>
          <a:p>
            <a:endParaRPr lang="en-US" dirty="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F411B88-3B50-485F-BBE3-89B5FEA236E4}" type="slidenum">
              <a:rPr lang="en-US" smtClean="0"/>
              <a:t>29</a:t>
            </a:fld>
            <a:endParaRPr lang="en-US"/>
          </a:p>
        </p:txBody>
      </p:sp>
      <p:sp>
        <p:nvSpPr>
          <p:cNvPr id="7" name="Content Placeholder 2"/>
          <p:cNvSpPr txBox="1">
            <a:spLocks/>
          </p:cNvSpPr>
          <p:nvPr/>
        </p:nvSpPr>
        <p:spPr>
          <a:xfrm>
            <a:off x="628650" y="5153819"/>
            <a:ext cx="7834993" cy="6278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smtClean="0"/>
          </a:p>
        </p:txBody>
      </p:sp>
      <p:sp>
        <p:nvSpPr>
          <p:cNvPr id="10" name="Rectangle 9"/>
          <p:cNvSpPr/>
          <p:nvPr/>
        </p:nvSpPr>
        <p:spPr>
          <a:xfrm>
            <a:off x="1270375" y="6263965"/>
            <a:ext cx="7193268" cy="415498"/>
          </a:xfrm>
          <a:prstGeom prst="rect">
            <a:avLst/>
          </a:prstGeom>
        </p:spPr>
        <p:txBody>
          <a:bodyPr wrap="square">
            <a:spAutoFit/>
          </a:bodyPr>
          <a:lstStyle/>
          <a:p>
            <a:r>
              <a:rPr lang="en-US" sz="1050" dirty="0">
                <a:solidFill>
                  <a:srgbClr val="222222"/>
                </a:solidFill>
                <a:latin typeface="Arial" panose="020B0604020202020204" pitchFamily="34" charset="0"/>
              </a:rPr>
              <a:t>Huang, Chong, and </a:t>
            </a:r>
            <a:r>
              <a:rPr lang="en-US" sz="1050" dirty="0" err="1">
                <a:solidFill>
                  <a:srgbClr val="222222"/>
                </a:solidFill>
                <a:latin typeface="Arial" panose="020B0604020202020204" pitchFamily="34" charset="0"/>
              </a:rPr>
              <a:t>Lalitha</a:t>
            </a:r>
            <a:r>
              <a:rPr lang="en-US" sz="1050" dirty="0">
                <a:solidFill>
                  <a:srgbClr val="222222"/>
                </a:solidFill>
                <a:latin typeface="Arial" panose="020B0604020202020204" pitchFamily="34" charset="0"/>
              </a:rPr>
              <a:t> </a:t>
            </a:r>
            <a:r>
              <a:rPr lang="en-US" sz="1050" dirty="0" err="1">
                <a:solidFill>
                  <a:srgbClr val="222222"/>
                </a:solidFill>
                <a:latin typeface="Arial" panose="020B0604020202020204" pitchFamily="34" charset="0"/>
              </a:rPr>
              <a:t>Sankar</a:t>
            </a:r>
            <a:r>
              <a:rPr lang="en-US" sz="1050" dirty="0">
                <a:solidFill>
                  <a:srgbClr val="222222"/>
                </a:solidFill>
                <a:latin typeface="Arial" panose="020B0604020202020204" pitchFamily="34" charset="0"/>
              </a:rPr>
              <a:t>. </a:t>
            </a:r>
            <a:r>
              <a:rPr lang="en-US" sz="1050" dirty="0">
                <a:solidFill>
                  <a:srgbClr val="222222"/>
                </a:solidFill>
                <a:latin typeface="Arial" panose="020B0604020202020204" pitchFamily="34" charset="0"/>
              </a:rPr>
              <a:t>" Incentive mechanisms for privacy-sensitive electricity consumers with alternative energy sources."</a:t>
            </a:r>
            <a:r>
              <a:rPr lang="en-US" sz="1050" dirty="0">
                <a:solidFill>
                  <a:srgbClr val="222222"/>
                </a:solidFill>
                <a:latin typeface="Arial" panose="020B0604020202020204" pitchFamily="34" charset="0"/>
              </a:rPr>
              <a:t> </a:t>
            </a:r>
            <a:r>
              <a:rPr lang="en-US" sz="1050" i="1" dirty="0">
                <a:solidFill>
                  <a:srgbClr val="222222"/>
                </a:solidFill>
                <a:latin typeface="Arial" panose="020B0604020202020204" pitchFamily="34" charset="0"/>
              </a:rPr>
              <a:t> </a:t>
            </a:r>
            <a:r>
              <a:rPr lang="en-US" sz="1050" i="1" dirty="0" smtClean="0">
                <a:solidFill>
                  <a:srgbClr val="222222"/>
                </a:solidFill>
                <a:latin typeface="Arial" panose="020B0604020202020204" pitchFamily="34" charset="0"/>
              </a:rPr>
              <a:t>50th </a:t>
            </a:r>
            <a:r>
              <a:rPr lang="en-US" sz="1050" i="1" dirty="0">
                <a:solidFill>
                  <a:srgbClr val="222222"/>
                </a:solidFill>
                <a:latin typeface="Arial" panose="020B0604020202020204" pitchFamily="34" charset="0"/>
              </a:rPr>
              <a:t>Annual Conference on Information Systems and </a:t>
            </a:r>
            <a:r>
              <a:rPr lang="en-US" sz="1050" i="1" dirty="0" smtClean="0">
                <a:solidFill>
                  <a:srgbClr val="222222"/>
                </a:solidFill>
                <a:latin typeface="Arial" panose="020B0604020202020204" pitchFamily="34" charset="0"/>
              </a:rPr>
              <a:t>Sciences (CISS), Princeton, </a:t>
            </a:r>
            <a:r>
              <a:rPr lang="en-US" sz="1050" dirty="0" smtClean="0">
                <a:solidFill>
                  <a:srgbClr val="222222"/>
                </a:solidFill>
                <a:latin typeface="Arial" panose="020B0604020202020204" pitchFamily="34" charset="0"/>
              </a:rPr>
              <a:t>2016</a:t>
            </a:r>
            <a:r>
              <a:rPr lang="en-US" sz="1050" dirty="0">
                <a:solidFill>
                  <a:srgbClr val="222222"/>
                </a:solidFill>
                <a:latin typeface="Arial" panose="020B0604020202020204" pitchFamily="34" charset="0"/>
              </a:rPr>
              <a:t>.</a:t>
            </a:r>
            <a:endParaRPr lang="en-US" sz="1050" dirty="0"/>
          </a:p>
        </p:txBody>
      </p:sp>
      <p:pic>
        <p:nvPicPr>
          <p:cNvPr id="5" name="Picture 4"/>
          <p:cNvPicPr>
            <a:picLocks noChangeAspect="1"/>
          </p:cNvPicPr>
          <p:nvPr/>
        </p:nvPicPr>
        <p:blipFill rotWithShape="1">
          <a:blip r:embed="rId4"/>
          <a:srcRect l="1673" t="912" b="1"/>
          <a:stretch/>
        </p:blipFill>
        <p:spPr>
          <a:xfrm>
            <a:off x="511440" y="2896385"/>
            <a:ext cx="4610100" cy="1985972"/>
          </a:xfrm>
          <a:prstGeom prst="rect">
            <a:avLst/>
          </a:prstGeom>
        </p:spPr>
      </p:pic>
      <p:sp>
        <p:nvSpPr>
          <p:cNvPr id="9" name="Rectangle 8"/>
          <p:cNvSpPr/>
          <p:nvPr/>
        </p:nvSpPr>
        <p:spPr>
          <a:xfrm>
            <a:off x="628650" y="1805311"/>
            <a:ext cx="7319010" cy="646331"/>
          </a:xfrm>
          <a:prstGeom prst="rect">
            <a:avLst/>
          </a:prstGeom>
        </p:spPr>
        <p:txBody>
          <a:bodyPr wrap="square">
            <a:spAutoFit/>
          </a:bodyPr>
          <a:lstStyle/>
          <a:p>
            <a:r>
              <a:rPr lang="en-US" b="1" dirty="0">
                <a:solidFill>
                  <a:srgbClr val="FF0000"/>
                </a:solidFill>
              </a:rPr>
              <a:t>Objective of </a:t>
            </a:r>
            <a:r>
              <a:rPr lang="en-US" b="1" dirty="0" smtClean="0">
                <a:solidFill>
                  <a:srgbClr val="FF0000"/>
                </a:solidFill>
              </a:rPr>
              <a:t>CS: </a:t>
            </a:r>
            <a:r>
              <a:rPr lang="en-US" i="1" dirty="0"/>
              <a:t>Gain from accepting incentives </a:t>
            </a:r>
            <a:r>
              <a:rPr lang="en-US" dirty="0"/>
              <a:t>– </a:t>
            </a:r>
            <a:r>
              <a:rPr lang="en-US" i="1" dirty="0"/>
              <a:t>Privacy loss</a:t>
            </a:r>
          </a:p>
          <a:p>
            <a:r>
              <a:rPr lang="en-US" b="1" dirty="0">
                <a:solidFill>
                  <a:srgbClr val="FF0000"/>
                </a:solidFill>
              </a:rPr>
              <a:t>Objective of EP: </a:t>
            </a:r>
            <a:r>
              <a:rPr lang="en-US" i="1" dirty="0"/>
              <a:t>Gain from improved operation </a:t>
            </a:r>
            <a:r>
              <a:rPr lang="en-US" dirty="0"/>
              <a:t>– </a:t>
            </a:r>
            <a:r>
              <a:rPr lang="en-US" i="1" dirty="0"/>
              <a:t>Cost of offering incentives</a:t>
            </a:r>
          </a:p>
        </p:txBody>
      </p:sp>
      <p:sp>
        <p:nvSpPr>
          <p:cNvPr id="11" name="Rectangle 10"/>
          <p:cNvSpPr/>
          <p:nvPr/>
        </p:nvSpPr>
        <p:spPr>
          <a:xfrm>
            <a:off x="1443837" y="5361994"/>
            <a:ext cx="6258990" cy="369332"/>
          </a:xfrm>
          <a:prstGeom prst="rect">
            <a:avLst/>
          </a:prstGeom>
          <a:ln w="19050">
            <a:solidFill>
              <a:srgbClr val="FF0000"/>
            </a:solidFill>
          </a:ln>
        </p:spPr>
        <p:txBody>
          <a:bodyPr wrap="square">
            <a:spAutoFit/>
          </a:bodyPr>
          <a:lstStyle/>
          <a:p>
            <a:r>
              <a:rPr lang="en-US" b="1" dirty="0" smtClean="0">
                <a:solidFill>
                  <a:srgbClr val="FF0000"/>
                </a:solidFill>
              </a:rPr>
              <a:t>Both utilities and consumers are happy for this particular model</a:t>
            </a:r>
            <a:endParaRPr lang="en-US" i="1" dirty="0"/>
          </a:p>
        </p:txBody>
      </p:sp>
    </p:spTree>
    <p:extLst>
      <p:ext uri="{BB962C8B-B14F-4D97-AF65-F5344CB8AC3E}">
        <p14:creationId xmlns:p14="http://schemas.microsoft.com/office/powerpoint/2010/main" val="113017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Power System</a:t>
            </a:r>
          </a:p>
        </p:txBody>
      </p:sp>
      <p:sp>
        <p:nvSpPr>
          <p:cNvPr id="4" name="Slide Number Placeholder 3"/>
          <p:cNvSpPr>
            <a:spLocks noGrp="1"/>
          </p:cNvSpPr>
          <p:nvPr>
            <p:ph type="sldNum" sz="quarter" idx="12"/>
          </p:nvPr>
        </p:nvSpPr>
        <p:spPr/>
        <p:txBody>
          <a:bodyPr/>
          <a:lstStyle/>
          <a:p>
            <a:fld id="{FF411B88-3B50-485F-BBE3-89B5FEA236E4}" type="slidenum">
              <a:rPr lang="en-US" smtClean="0"/>
              <a:t>3</a:t>
            </a:fld>
            <a:endParaRPr lang="en-US"/>
          </a:p>
        </p:txBody>
      </p:sp>
      <p:sp>
        <p:nvSpPr>
          <p:cNvPr id="5" name="TextBox 4"/>
          <p:cNvSpPr txBox="1"/>
          <p:nvPr/>
        </p:nvSpPr>
        <p:spPr>
          <a:xfrm>
            <a:off x="783069" y="1673989"/>
            <a:ext cx="6849291" cy="400110"/>
          </a:xfrm>
          <a:prstGeom prst="rect">
            <a:avLst/>
          </a:prstGeom>
          <a:noFill/>
        </p:spPr>
        <p:txBody>
          <a:bodyPr wrap="square" rtlCol="0">
            <a:spAutoFit/>
          </a:bodyPr>
          <a:lstStyle/>
          <a:p>
            <a:r>
              <a:rPr lang="en-US" sz="2000" dirty="0" smtClean="0">
                <a:cs typeface="Arial" panose="020B0604020202020204" pitchFamily="34" charset="0"/>
              </a:rPr>
              <a:t>Generation, transmission, and distribution model</a:t>
            </a:r>
            <a:endParaRPr lang="en-US" sz="2000" dirty="0">
              <a:cs typeface="Arial" panose="020B0604020202020204" pitchFamily="34" charset="0"/>
            </a:endParaRPr>
          </a:p>
        </p:txBody>
      </p:sp>
      <p:grpSp>
        <p:nvGrpSpPr>
          <p:cNvPr id="6" name="Group 5"/>
          <p:cNvGrpSpPr/>
          <p:nvPr/>
        </p:nvGrpSpPr>
        <p:grpSpPr>
          <a:xfrm>
            <a:off x="571500" y="2177517"/>
            <a:ext cx="7747752" cy="4356857"/>
            <a:chOff x="394762" y="1852354"/>
            <a:chExt cx="8253727" cy="474617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62" y="1852354"/>
              <a:ext cx="8253727" cy="4746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4153989" y="3535680"/>
              <a:ext cx="2934788" cy="905252"/>
            </a:xfrm>
            <a:prstGeom prst="rect">
              <a:avLst/>
            </a:prstGeom>
            <a:solidFill>
              <a:schemeClr val="bg1"/>
            </a:solid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Transmission System</a:t>
              </a:r>
            </a:p>
          </p:txBody>
        </p:sp>
      </p:grpSp>
    </p:spTree>
    <p:extLst>
      <p:ext uri="{BB962C8B-B14F-4D97-AF65-F5344CB8AC3E}">
        <p14:creationId xmlns:p14="http://schemas.microsoft.com/office/powerpoint/2010/main" val="4000936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Privacy</a:t>
            </a:r>
            <a:endParaRPr lang="en-US" dirty="0"/>
          </a:p>
        </p:txBody>
      </p:sp>
      <p:sp>
        <p:nvSpPr>
          <p:cNvPr id="3" name="Content Placeholder 2"/>
          <p:cNvSpPr>
            <a:spLocks noGrp="1"/>
          </p:cNvSpPr>
          <p:nvPr>
            <p:ph idx="1"/>
          </p:nvPr>
        </p:nvSpPr>
        <p:spPr>
          <a:xfrm>
            <a:off x="628650" y="1825625"/>
            <a:ext cx="7886700" cy="4351338"/>
          </a:xfrm>
        </p:spPr>
        <p:txBody>
          <a:bodyPr/>
          <a:lstStyle/>
          <a:p>
            <a:r>
              <a:rPr lang="en-US" dirty="0" smtClean="0"/>
              <a:t>Reliable monitoring </a:t>
            </a:r>
            <a:r>
              <a:rPr lang="en-US" dirty="0" smtClean="0"/>
              <a:t>of the grid requires data sharing between </a:t>
            </a:r>
            <a:r>
              <a:rPr lang="en-US" dirty="0" smtClean="0"/>
              <a:t>operators </a:t>
            </a:r>
          </a:p>
          <a:p>
            <a:r>
              <a:rPr lang="en-US" dirty="0" smtClean="0"/>
              <a:t>Sharing limited information due to privacy or security reasons</a:t>
            </a:r>
            <a:endParaRPr lang="en-US" dirty="0" smtClean="0"/>
          </a:p>
          <a:p>
            <a:r>
              <a:rPr lang="en-US" dirty="0" smtClean="0"/>
              <a:t>Interactions between utilities can be modeled as a </a:t>
            </a:r>
            <a:r>
              <a:rPr lang="en-US" dirty="0" smtClean="0"/>
              <a:t>common goal game</a:t>
            </a:r>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30</a:t>
            </a:fld>
            <a:endParaRPr lang="en-US"/>
          </a:p>
        </p:txBody>
      </p:sp>
      <p:pic>
        <p:nvPicPr>
          <p:cNvPr id="10" name="Picture 9"/>
          <p:cNvPicPr>
            <a:picLocks noChangeAspect="1"/>
          </p:cNvPicPr>
          <p:nvPr/>
        </p:nvPicPr>
        <p:blipFill rotWithShape="1">
          <a:blip r:embed="rId2"/>
          <a:srcRect r="404" b="6022"/>
          <a:stretch/>
        </p:blipFill>
        <p:spPr>
          <a:xfrm>
            <a:off x="1710855" y="2881745"/>
            <a:ext cx="4680006" cy="3442855"/>
          </a:xfrm>
          <a:prstGeom prst="rect">
            <a:avLst/>
          </a:prstGeom>
        </p:spPr>
      </p:pic>
      <p:sp>
        <p:nvSpPr>
          <p:cNvPr id="11" name="Oval 10"/>
          <p:cNvSpPr/>
          <p:nvPr/>
        </p:nvSpPr>
        <p:spPr>
          <a:xfrm rot="5400000">
            <a:off x="2770328" y="3805760"/>
            <a:ext cx="3170583" cy="1594823"/>
          </a:xfrm>
          <a:prstGeom prst="ellipse">
            <a:avLst/>
          </a:prstGeom>
          <a:noFill/>
          <a:ln w="381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282146" y="6299413"/>
            <a:ext cx="6937513" cy="415498"/>
          </a:xfrm>
          <a:prstGeom prst="rect">
            <a:avLst/>
          </a:prstGeom>
        </p:spPr>
        <p:txBody>
          <a:bodyPr wrap="square">
            <a:spAutoFit/>
          </a:bodyPr>
          <a:lstStyle/>
          <a:p>
            <a:r>
              <a:rPr lang="en-US" sz="1050" dirty="0" err="1">
                <a:solidFill>
                  <a:srgbClr val="222222"/>
                </a:solidFill>
                <a:latin typeface="Arial" panose="020B0604020202020204" pitchFamily="34" charset="0"/>
              </a:rPr>
              <a:t>Belmega</a:t>
            </a:r>
            <a:r>
              <a:rPr lang="en-US" sz="1050" dirty="0">
                <a:solidFill>
                  <a:srgbClr val="222222"/>
                </a:solidFill>
                <a:latin typeface="Arial" panose="020B0604020202020204" pitchFamily="34" charset="0"/>
              </a:rPr>
              <a:t>, E. Veronica, </a:t>
            </a:r>
            <a:r>
              <a:rPr lang="en-US" sz="1050" dirty="0" err="1">
                <a:solidFill>
                  <a:srgbClr val="222222"/>
                </a:solidFill>
                <a:latin typeface="Arial" panose="020B0604020202020204" pitchFamily="34" charset="0"/>
              </a:rPr>
              <a:t>Lalitha</a:t>
            </a:r>
            <a:r>
              <a:rPr lang="en-US" sz="1050" dirty="0">
                <a:solidFill>
                  <a:srgbClr val="222222"/>
                </a:solidFill>
                <a:latin typeface="Arial" panose="020B0604020202020204" pitchFamily="34" charset="0"/>
              </a:rPr>
              <a:t> </a:t>
            </a:r>
            <a:r>
              <a:rPr lang="en-US" sz="1050" dirty="0" err="1">
                <a:solidFill>
                  <a:srgbClr val="222222"/>
                </a:solidFill>
                <a:latin typeface="Arial" panose="020B0604020202020204" pitchFamily="34" charset="0"/>
              </a:rPr>
              <a:t>Sankar</a:t>
            </a:r>
            <a:r>
              <a:rPr lang="en-US" sz="1050" dirty="0">
                <a:solidFill>
                  <a:srgbClr val="222222"/>
                </a:solidFill>
                <a:latin typeface="Arial" panose="020B0604020202020204" pitchFamily="34" charset="0"/>
              </a:rPr>
              <a:t>, and H. Vincent Poor. "Enabling data exchange in two-agent interactive systems under privacy constraints." </a:t>
            </a:r>
            <a:r>
              <a:rPr lang="en-US" sz="1050" i="1" dirty="0">
                <a:solidFill>
                  <a:srgbClr val="222222"/>
                </a:solidFill>
                <a:latin typeface="Arial" panose="020B0604020202020204" pitchFamily="34" charset="0"/>
              </a:rPr>
              <a:t>IEEE Journal of Selected Topics in Signal Processing</a:t>
            </a:r>
            <a:r>
              <a:rPr lang="en-US" sz="1050" dirty="0">
                <a:solidFill>
                  <a:srgbClr val="222222"/>
                </a:solidFill>
                <a:latin typeface="Arial" panose="020B0604020202020204" pitchFamily="34" charset="0"/>
              </a:rPr>
              <a:t> 9.7 (2015): 1285-1297.</a:t>
            </a:r>
            <a:endParaRPr lang="en-US" sz="1050" dirty="0"/>
          </a:p>
        </p:txBody>
      </p:sp>
    </p:spTree>
    <p:extLst>
      <p:ext uri="{BB962C8B-B14F-4D97-AF65-F5344CB8AC3E}">
        <p14:creationId xmlns:p14="http://schemas.microsoft.com/office/powerpoint/2010/main" val="21357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411B88-3B50-485F-BBE3-89B5FEA236E4}" type="slidenum">
              <a:rPr lang="en-US" smtClean="0"/>
              <a:t>31</a:t>
            </a:fld>
            <a:endParaRPr lang="en-US"/>
          </a:p>
        </p:txBody>
      </p:sp>
      <p:sp>
        <p:nvSpPr>
          <p:cNvPr id="9" name="TextBox 8"/>
          <p:cNvSpPr txBox="1"/>
          <p:nvPr/>
        </p:nvSpPr>
        <p:spPr>
          <a:xfrm>
            <a:off x="4186022" y="3278536"/>
            <a:ext cx="4472609" cy="461665"/>
          </a:xfrm>
          <a:prstGeom prst="rect">
            <a:avLst/>
          </a:prstGeom>
          <a:noFill/>
        </p:spPr>
        <p:txBody>
          <a:bodyPr wrap="square" rtlCol="0">
            <a:spAutoFit/>
          </a:bodyPr>
          <a:lstStyle/>
          <a:p>
            <a:r>
              <a:rPr lang="en-US" sz="2400" dirty="0">
                <a:latin typeface="Times" panose="02020603050405020304" pitchFamily="18" charset="0"/>
                <a:cs typeface="Times" panose="02020603050405020304" pitchFamily="18" charset="0"/>
                <a:hlinkClick r:id="rId3"/>
              </a:rPr>
              <a:t>http://sankar.engineering.asu.edu/</a:t>
            </a:r>
            <a:endParaRPr lang="en-US" sz="2400" dirty="0">
              <a:latin typeface="Times" panose="02020603050405020304" pitchFamily="18" charset="0"/>
              <a:cs typeface="Times" panose="02020603050405020304" pitchFamily="18" charset="0"/>
            </a:endParaRPr>
          </a:p>
        </p:txBody>
      </p:sp>
      <p:sp>
        <p:nvSpPr>
          <p:cNvPr id="12" name="矩形 6"/>
          <p:cNvSpPr/>
          <p:nvPr/>
        </p:nvSpPr>
        <p:spPr>
          <a:xfrm>
            <a:off x="2388507" y="2078207"/>
            <a:ext cx="4459554" cy="1200329"/>
          </a:xfrm>
          <a:prstGeom prst="rect">
            <a:avLst/>
          </a:prstGeom>
          <a:noFill/>
        </p:spPr>
        <p:txBody>
          <a:bodyPr wrap="none" lIns="91440" tIns="45720" rIns="91440" bIns="45720">
            <a:spAutoFit/>
          </a:bodyPr>
          <a:lstStyle/>
          <a:p>
            <a:pPr algn="ctr"/>
            <a:r>
              <a:rPr lang="en-US" altLang="zh-CN" sz="7200" b="1" cap="none" spc="0" dirty="0" smtClean="0">
                <a:ln w="6600">
                  <a:solidFill>
                    <a:srgbClr val="0070C0"/>
                  </a:solidFill>
                  <a:prstDash val="solid"/>
                </a:ln>
                <a:solidFill>
                  <a:srgbClr val="FFFFFF"/>
                </a:solidFill>
                <a:effectLst>
                  <a:glow rad="139700">
                    <a:srgbClr val="0070C0">
                      <a:alpha val="40000"/>
                    </a:srgbClr>
                  </a:glow>
                  <a:outerShdw dist="38100" dir="2700000" algn="tl" rotWithShape="0">
                    <a:srgbClr val="0070C0"/>
                  </a:outerShdw>
                </a:effectLst>
              </a:rPr>
              <a:t>Thank you!</a:t>
            </a:r>
            <a:endParaRPr lang="zh-CN" altLang="en-US" sz="7200" b="1" cap="none" spc="0" dirty="0">
              <a:ln w="6600">
                <a:solidFill>
                  <a:srgbClr val="0070C0"/>
                </a:solidFill>
                <a:prstDash val="solid"/>
              </a:ln>
              <a:solidFill>
                <a:srgbClr val="FFFFFF"/>
              </a:solidFill>
              <a:effectLst>
                <a:glow rad="139700">
                  <a:srgbClr val="0070C0">
                    <a:alpha val="40000"/>
                  </a:srgbClr>
                </a:glow>
                <a:outerShdw dist="38100" dir="2700000" algn="tl" rotWithShape="0">
                  <a:srgbClr val="0070C0"/>
                </a:outerShdw>
              </a:effectLst>
            </a:endParaRPr>
          </a:p>
        </p:txBody>
      </p:sp>
      <p:sp>
        <p:nvSpPr>
          <p:cNvPr id="5" name="TextBox 4"/>
          <p:cNvSpPr txBox="1"/>
          <p:nvPr/>
        </p:nvSpPr>
        <p:spPr>
          <a:xfrm>
            <a:off x="4305636" y="3893603"/>
            <a:ext cx="1309973" cy="1938992"/>
          </a:xfrm>
          <a:prstGeom prst="rect">
            <a:avLst/>
          </a:prstGeom>
          <a:noFill/>
        </p:spPr>
        <p:txBody>
          <a:bodyPr wrap="square" rtlCol="0">
            <a:spAutoFit/>
          </a:bodyPr>
          <a:lstStyle/>
          <a:p>
            <a:r>
              <a:rPr lang="en-US" sz="12000" dirty="0" smtClean="0">
                <a:solidFill>
                  <a:srgbClr val="FFC000"/>
                </a:solidFill>
                <a:latin typeface="Magneto" panose="04030805050802020D02" pitchFamily="82" charset="0"/>
              </a:rPr>
              <a:t>?</a:t>
            </a:r>
            <a:endParaRPr lang="en-US" sz="12000" dirty="0">
              <a:solidFill>
                <a:srgbClr val="FFC000"/>
              </a:solidFill>
              <a:latin typeface="Magneto" panose="04030805050802020D02" pitchFamily="82" charset="0"/>
            </a:endParaRPr>
          </a:p>
        </p:txBody>
      </p:sp>
    </p:spTree>
    <p:extLst>
      <p:ext uri="{BB962C8B-B14F-4D97-AF65-F5344CB8AC3E}">
        <p14:creationId xmlns:p14="http://schemas.microsoft.com/office/powerpoint/2010/main" val="171768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ln>
            <a:miter lim="800000"/>
            <a:headEnd/>
            <a:tailEnd/>
          </a:ln>
        </p:spPr>
        <p:txBody>
          <a:bodyPr/>
          <a:lstStyle/>
          <a:p>
            <a:fld id="{1939F4CF-5FC8-4487-B6C1-C90ACD398D11}" type="slidenum">
              <a:rPr lang="zh-CN" altLang="en-US"/>
              <a:pPr/>
              <a:t>32</a:t>
            </a:fld>
            <a:endParaRPr lang="zh-CN" altLang="en-US"/>
          </a:p>
        </p:txBody>
      </p:sp>
      <p:sp>
        <p:nvSpPr>
          <p:cNvPr id="6" name="TextBox 5"/>
          <p:cNvSpPr txBox="1"/>
          <p:nvPr/>
        </p:nvSpPr>
        <p:spPr>
          <a:xfrm>
            <a:off x="628650" y="2053811"/>
            <a:ext cx="8137525" cy="2862322"/>
          </a:xfrm>
          <a:prstGeom prst="rect">
            <a:avLst/>
          </a:prstGeom>
          <a:noFill/>
        </p:spPr>
        <p:txBody>
          <a:bodyPr>
            <a:spAutoFit/>
          </a:bodyPr>
          <a:lstStyle/>
          <a:p>
            <a:pPr>
              <a:defRPr/>
            </a:pPr>
            <a:r>
              <a:rPr lang="en-US" sz="2000" b="1" dirty="0" smtClean="0">
                <a:latin typeface="Times New Roman" panose="02020603050405020304" pitchFamily="18" charset="0"/>
                <a:cs typeface="Times New Roman" panose="02020603050405020304" pitchFamily="18" charset="0"/>
              </a:rPr>
              <a:t>False data injection attack (FDI) </a:t>
            </a:r>
            <a:r>
              <a:rPr lang="en-US" sz="2000" b="1" dirty="0">
                <a:latin typeface="Times New Roman" panose="02020603050405020304" pitchFamily="18" charset="0"/>
                <a:cs typeface="Times New Roman" panose="02020603050405020304" pitchFamily="18" charset="0"/>
              </a:rPr>
              <a:t>on state estimator:</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Y. Liu, M. K. Reiter, and P. </a:t>
            </a:r>
            <a:r>
              <a:rPr lang="en-US" sz="1600" dirty="0" err="1">
                <a:latin typeface="Times New Roman" panose="02020603050405020304" pitchFamily="18" charset="0"/>
                <a:cs typeface="Times New Roman" panose="02020603050405020304" pitchFamily="18" charset="0"/>
              </a:rPr>
              <a:t>Ning</a:t>
            </a:r>
            <a:r>
              <a:rPr lang="en-US" sz="1600" dirty="0">
                <a:latin typeface="Times New Roman" panose="02020603050405020304" pitchFamily="18" charset="0"/>
                <a:cs typeface="Times New Roman" panose="02020603050405020304" pitchFamily="18" charset="0"/>
              </a:rPr>
              <a:t>, “False data injection attacks against state estimation in electric power grids,” </a:t>
            </a:r>
            <a:r>
              <a:rPr lang="en-US" sz="1600" i="1" dirty="0">
                <a:latin typeface="Times New Roman" panose="02020603050405020304" pitchFamily="18" charset="0"/>
                <a:cs typeface="Times New Roman" panose="02020603050405020304" pitchFamily="18" charset="0"/>
              </a:rPr>
              <a:t>Proceedings of the 16th ACM Conference on Computer and Communications Security</a:t>
            </a:r>
            <a:r>
              <a:rPr lang="en-US" sz="1600" dirty="0">
                <a:latin typeface="Times New Roman" panose="02020603050405020304" pitchFamily="18" charset="0"/>
                <a:cs typeface="Times New Roman" panose="02020603050405020304" pitchFamily="18" charset="0"/>
              </a:rPr>
              <a:t>, 2009.</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Y. Mo and B. </a:t>
            </a:r>
            <a:r>
              <a:rPr lang="en-US" sz="1600" dirty="0" err="1">
                <a:latin typeface="Times New Roman" panose="02020603050405020304" pitchFamily="18" charset="0"/>
                <a:cs typeface="Times New Roman" panose="02020603050405020304" pitchFamily="18" charset="0"/>
              </a:rPr>
              <a:t>Sinopoli</a:t>
            </a:r>
            <a:r>
              <a:rPr lang="en-US" sz="1600" dirty="0">
                <a:latin typeface="Times New Roman" panose="02020603050405020304" pitchFamily="18" charset="0"/>
                <a:cs typeface="Times New Roman" panose="02020603050405020304" pitchFamily="18" charset="0"/>
              </a:rPr>
              <a:t>. False data injection attacks in cyber physical systems. In First Workshop on Secure Control Systems, Stockholm, Sweden, April 2010.</a:t>
            </a:r>
          </a:p>
          <a:p>
            <a:pPr marL="285750" indent="-285750">
              <a:buFont typeface="Wingdings" panose="05000000000000000000" pitchFamily="2" charset="2"/>
              <a:buChar char="Ø"/>
              <a:defRPr/>
            </a:pPr>
            <a:r>
              <a:rPr lang="en-US" sz="1600" dirty="0" err="1">
                <a:latin typeface="Times New Roman" panose="02020603050405020304" pitchFamily="18" charset="0"/>
                <a:cs typeface="Times New Roman" panose="02020603050405020304" pitchFamily="18" charset="0"/>
              </a:rPr>
              <a:t>Kosut</a:t>
            </a:r>
            <a:r>
              <a:rPr lang="en-US" sz="1600" dirty="0">
                <a:latin typeface="Times New Roman" panose="02020603050405020304" pitchFamily="18" charset="0"/>
                <a:cs typeface="Times New Roman" panose="02020603050405020304" pitchFamily="18" charset="0"/>
              </a:rPr>
              <a:t>, L. </a:t>
            </a:r>
            <a:r>
              <a:rPr lang="en-US" sz="1600" dirty="0" err="1">
                <a:latin typeface="Times New Roman" panose="02020603050405020304" pitchFamily="18" charset="0"/>
                <a:cs typeface="Times New Roman" panose="02020603050405020304" pitchFamily="18" charset="0"/>
              </a:rPr>
              <a:t>Jia</a:t>
            </a:r>
            <a:r>
              <a:rPr lang="en-US" sz="1600" dirty="0">
                <a:latin typeface="Times New Roman" panose="02020603050405020304" pitchFamily="18" charset="0"/>
                <a:cs typeface="Times New Roman" panose="02020603050405020304" pitchFamily="18" charset="0"/>
              </a:rPr>
              <a:t>, R. J. Thomas, and L. Tong, “Malicious data attacks on the smart grid,” IEEE Transactions on Smart Grid, vol. 2, no. 4, pp. 645–658, 2011.</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G. Hug and J. A. </a:t>
            </a:r>
            <a:r>
              <a:rPr lang="en-US" sz="1600" dirty="0" err="1">
                <a:latin typeface="Times New Roman" panose="02020603050405020304" pitchFamily="18" charset="0"/>
                <a:cs typeface="Times New Roman" panose="02020603050405020304" pitchFamily="18" charset="0"/>
              </a:rPr>
              <a:t>Giampapa</a:t>
            </a:r>
            <a:r>
              <a:rPr lang="en-US" sz="1600" dirty="0">
                <a:latin typeface="Times New Roman" panose="02020603050405020304" pitchFamily="18" charset="0"/>
                <a:cs typeface="Times New Roman" panose="02020603050405020304" pitchFamily="18" charset="0"/>
              </a:rPr>
              <a:t>, “Vulnerability assessment of AC state estimation with respect to false data injection cyber-attacks,” IEEE Trans. Smart Grid, vol. 3, no. 3, pp. 1362–1370, 2012.</a:t>
            </a:r>
            <a:endParaRPr lang="en-US" sz="16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t>State of Art</a:t>
            </a:r>
            <a:endParaRPr lang="en-US" dirty="0"/>
          </a:p>
        </p:txBody>
      </p:sp>
    </p:spTree>
    <p:extLst>
      <p:ext uri="{BB962C8B-B14F-4D97-AF65-F5344CB8AC3E}">
        <p14:creationId xmlns:p14="http://schemas.microsoft.com/office/powerpoint/2010/main" val="2818888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Art</a:t>
            </a:r>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33</a:t>
            </a:fld>
            <a:endParaRPr lang="en-US"/>
          </a:p>
        </p:txBody>
      </p:sp>
      <p:sp>
        <p:nvSpPr>
          <p:cNvPr id="5" name="Rectangle 4"/>
          <p:cNvSpPr/>
          <p:nvPr/>
        </p:nvSpPr>
        <p:spPr>
          <a:xfrm>
            <a:off x="628650" y="1690689"/>
            <a:ext cx="8218487" cy="3662541"/>
          </a:xfrm>
          <a:prstGeom prst="rect">
            <a:avLst/>
          </a:prstGeom>
        </p:spPr>
        <p:txBody>
          <a:bodyPr>
            <a:spAutoFit/>
          </a:bodyPr>
          <a:lstStyle/>
          <a:p>
            <a:pPr>
              <a:defRPr/>
            </a:pPr>
            <a:r>
              <a:rPr lang="en-US" sz="2000" b="1" dirty="0" err="1">
                <a:latin typeface="Times New Roman" panose="02020603050405020304" pitchFamily="18" charset="0"/>
                <a:cs typeface="Times New Roman" panose="02020603050405020304" pitchFamily="18" charset="0"/>
              </a:rPr>
              <a:t>MiM</a:t>
            </a:r>
            <a:r>
              <a:rPr lang="en-US" sz="2000" b="1" dirty="0">
                <a:latin typeface="Times New Roman" panose="02020603050405020304" pitchFamily="18" charset="0"/>
                <a:cs typeface="Times New Roman" panose="02020603050405020304" pitchFamily="18" charset="0"/>
              </a:rPr>
              <a:t> attack on generation control:</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S. Sridhar and M. </a:t>
            </a:r>
            <a:r>
              <a:rPr lang="en-US" sz="1600" dirty="0" err="1">
                <a:latin typeface="Times New Roman" panose="02020603050405020304" pitchFamily="18" charset="0"/>
                <a:cs typeface="Times New Roman" panose="02020603050405020304" pitchFamily="18" charset="0"/>
              </a:rPr>
              <a:t>Govindarasu</a:t>
            </a:r>
            <a:r>
              <a:rPr lang="en-US" sz="1600" dirty="0">
                <a:latin typeface="Times New Roman" panose="02020603050405020304" pitchFamily="18" charset="0"/>
                <a:cs typeface="Times New Roman" panose="02020603050405020304" pitchFamily="18" charset="0"/>
              </a:rPr>
              <a:t>, “Model-based attack detection and mitigation for automatic generation control,” IEEE Transactions on Smart Grid, vol. 5, no. 2, pp. 580–591, 2014.</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J. Wei, D. </a:t>
            </a:r>
            <a:r>
              <a:rPr lang="en-US" sz="1600" dirty="0" err="1">
                <a:latin typeface="Times New Roman" panose="02020603050405020304" pitchFamily="18" charset="0"/>
                <a:cs typeface="Times New Roman" panose="02020603050405020304" pitchFamily="18" charset="0"/>
              </a:rPr>
              <a:t>Kundur</a:t>
            </a:r>
            <a:r>
              <a:rPr lang="en-US" sz="1600" dirty="0">
                <a:latin typeface="Times New Roman" panose="02020603050405020304" pitchFamily="18" charset="0"/>
                <a:cs typeface="Times New Roman" panose="02020603050405020304" pitchFamily="18" charset="0"/>
              </a:rPr>
              <a:t>, T. </a:t>
            </a:r>
            <a:r>
              <a:rPr lang="en-US" sz="1600" dirty="0" err="1">
                <a:latin typeface="Times New Roman" panose="02020603050405020304" pitchFamily="18" charset="0"/>
                <a:cs typeface="Times New Roman" panose="02020603050405020304" pitchFamily="18" charset="0"/>
              </a:rPr>
              <a:t>Zourntos</a:t>
            </a:r>
            <a:r>
              <a:rPr lang="en-US" sz="1600" dirty="0">
                <a:latin typeface="Times New Roman" panose="02020603050405020304" pitchFamily="18" charset="0"/>
                <a:cs typeface="Times New Roman" panose="02020603050405020304" pitchFamily="18" charset="0"/>
              </a:rPr>
              <a:t>, and K. Butler-</a:t>
            </a:r>
            <a:r>
              <a:rPr lang="en-US" sz="1600" dirty="0" err="1">
                <a:latin typeface="Times New Roman" panose="02020603050405020304" pitchFamily="18" charset="0"/>
                <a:cs typeface="Times New Roman" panose="02020603050405020304" pitchFamily="18" charset="0"/>
              </a:rPr>
              <a:t>Purry</a:t>
            </a:r>
            <a:r>
              <a:rPr lang="en-US" sz="1600" dirty="0">
                <a:latin typeface="Times New Roman" panose="02020603050405020304" pitchFamily="18" charset="0"/>
                <a:cs typeface="Times New Roman" panose="02020603050405020304" pitchFamily="18" charset="0"/>
              </a:rPr>
              <a:t>, “A flocking-based dynamical systems paradigm for smart power system analysis,” in Power and Energy Society General Meeting, 2012 IEEE, 2012, pp.1–8.</a:t>
            </a:r>
          </a:p>
          <a:p>
            <a:pPr>
              <a:defRPr/>
            </a:pPr>
            <a:r>
              <a:rPr lang="en-US" sz="2000" b="1" dirty="0" err="1">
                <a:latin typeface="Times New Roman" panose="02020603050405020304" pitchFamily="18" charset="0"/>
                <a:cs typeface="Times New Roman" panose="02020603050405020304" pitchFamily="18" charset="0"/>
              </a:rPr>
              <a:t>MiM</a:t>
            </a:r>
            <a:r>
              <a:rPr lang="en-US" sz="2000" b="1" dirty="0">
                <a:latin typeface="Times New Roman" panose="02020603050405020304" pitchFamily="18" charset="0"/>
                <a:cs typeface="Times New Roman" panose="02020603050405020304" pitchFamily="18" charset="0"/>
              </a:rPr>
              <a:t> attack on electric market:</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L. </a:t>
            </a:r>
            <a:r>
              <a:rPr lang="en-US" sz="1600" dirty="0" err="1">
                <a:latin typeface="Times New Roman" panose="02020603050405020304" pitchFamily="18" charset="0"/>
                <a:cs typeface="Times New Roman" panose="02020603050405020304" pitchFamily="18" charset="0"/>
              </a:rPr>
              <a:t>Xie</a:t>
            </a:r>
            <a:r>
              <a:rPr lang="en-US" sz="1600" dirty="0">
                <a:latin typeface="Times New Roman" panose="02020603050405020304" pitchFamily="18" charset="0"/>
                <a:cs typeface="Times New Roman" panose="02020603050405020304" pitchFamily="18" charset="0"/>
              </a:rPr>
              <a:t>, Y. Mo, and B. </a:t>
            </a:r>
            <a:r>
              <a:rPr lang="en-US" sz="1600" dirty="0" err="1">
                <a:latin typeface="Times New Roman" panose="02020603050405020304" pitchFamily="18" charset="0"/>
                <a:cs typeface="Times New Roman" panose="02020603050405020304" pitchFamily="18" charset="0"/>
              </a:rPr>
              <a:t>Sinopoli</a:t>
            </a:r>
            <a:r>
              <a:rPr lang="en-US" sz="1600" dirty="0">
                <a:latin typeface="Times New Roman" panose="02020603050405020304" pitchFamily="18" charset="0"/>
                <a:cs typeface="Times New Roman" panose="02020603050405020304" pitchFamily="18" charset="0"/>
              </a:rPr>
              <a:t>, “Integrity data attacks in power market operations,” IEEE Transactions on Smart Grid, vol. 2, no. 4, pp. 659–666, 2011.</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D.-H. Choi and L. </a:t>
            </a:r>
            <a:r>
              <a:rPr lang="en-US" sz="1600" dirty="0" err="1">
                <a:latin typeface="Times New Roman" panose="02020603050405020304" pitchFamily="18" charset="0"/>
                <a:cs typeface="Times New Roman" panose="02020603050405020304" pitchFamily="18" charset="0"/>
              </a:rPr>
              <a:t>Xie</a:t>
            </a:r>
            <a:r>
              <a:rPr lang="en-US" sz="1600" dirty="0">
                <a:latin typeface="Times New Roman" panose="02020603050405020304" pitchFamily="18" charset="0"/>
                <a:cs typeface="Times New Roman" panose="02020603050405020304" pitchFamily="18" charset="0"/>
              </a:rPr>
              <a:t>, "Impact analysis of locational marginal price subject to power system topology errors," in </a:t>
            </a:r>
            <a:r>
              <a:rPr lang="en-US" sz="1600" i="1" dirty="0">
                <a:latin typeface="Times New Roman" panose="02020603050405020304" pitchFamily="18" charset="0"/>
                <a:cs typeface="Times New Roman" panose="02020603050405020304" pitchFamily="18" charset="0"/>
              </a:rPr>
              <a:t>Smart Grid Communications (</a:t>
            </a:r>
            <a:r>
              <a:rPr lang="en-US" sz="1600" i="1" dirty="0" err="1">
                <a:latin typeface="Times New Roman" panose="02020603050405020304" pitchFamily="18" charset="0"/>
                <a:cs typeface="Times New Roman" panose="02020603050405020304" pitchFamily="18" charset="0"/>
              </a:rPr>
              <a:t>SmartGridComm</a:t>
            </a:r>
            <a:r>
              <a:rPr lang="en-US" sz="1600" i="1" dirty="0">
                <a:latin typeface="Times New Roman" panose="02020603050405020304" pitchFamily="18" charset="0"/>
                <a:cs typeface="Times New Roman" panose="02020603050405020304" pitchFamily="18" charset="0"/>
              </a:rPr>
              <a:t>), 2013 IEEE International Conference on</a:t>
            </a:r>
            <a:r>
              <a:rPr lang="en-US" sz="1600" dirty="0">
                <a:latin typeface="Times New Roman" panose="02020603050405020304" pitchFamily="18" charset="0"/>
                <a:cs typeface="Times New Roman" panose="02020603050405020304" pitchFamily="18" charset="0"/>
              </a:rPr>
              <a:t>, 2013.</a:t>
            </a:r>
          </a:p>
          <a:p>
            <a:pPr marL="285750" indent="-285750">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L. </a:t>
            </a:r>
            <a:r>
              <a:rPr lang="en-US" sz="1600" dirty="0" err="1">
                <a:latin typeface="Times New Roman" panose="02020603050405020304" pitchFamily="18" charset="0"/>
                <a:cs typeface="Times New Roman" panose="02020603050405020304" pitchFamily="18" charset="0"/>
              </a:rPr>
              <a:t>Jia</a:t>
            </a:r>
            <a:r>
              <a:rPr lang="en-US" sz="1600" dirty="0">
                <a:latin typeface="Times New Roman" panose="02020603050405020304" pitchFamily="18" charset="0"/>
                <a:cs typeface="Times New Roman" panose="02020603050405020304" pitchFamily="18" charset="0"/>
              </a:rPr>
              <a:t>, J. Kim, R. J. Thomas, and L. Tong, “Impact of data quality on real-time locational marginal price,” IEEE Trans. Power Systems, vol. 29, no. 2, pp. 627–636, 2014</a:t>
            </a:r>
            <a:r>
              <a:rPr lang="en-US" sz="16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9306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Art</a:t>
            </a:r>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34</a:t>
            </a:fld>
            <a:endParaRPr lang="en-US"/>
          </a:p>
        </p:txBody>
      </p:sp>
      <p:sp>
        <p:nvSpPr>
          <p:cNvPr id="7" name="Rectangle 6"/>
          <p:cNvSpPr/>
          <p:nvPr/>
        </p:nvSpPr>
        <p:spPr>
          <a:xfrm>
            <a:off x="628650" y="1690689"/>
            <a:ext cx="8218487" cy="4401205"/>
          </a:xfrm>
          <a:prstGeom prst="rect">
            <a:avLst/>
          </a:prstGeom>
        </p:spPr>
        <p:txBody>
          <a:bodyPr>
            <a:spAutoFit/>
          </a:bodyPr>
          <a:lstStyle/>
          <a:p>
            <a:pPr lvl="0">
              <a:defRPr/>
            </a:pPr>
            <a:r>
              <a:rPr lang="en-US" sz="2000" b="1" dirty="0" err="1">
                <a:solidFill>
                  <a:prstClr val="black"/>
                </a:solidFill>
                <a:latin typeface="Times New Roman" panose="02020603050405020304" pitchFamily="18" charset="0"/>
                <a:cs typeface="Times New Roman" panose="02020603050405020304" pitchFamily="18" charset="0"/>
              </a:rPr>
              <a:t>MiM</a:t>
            </a:r>
            <a:r>
              <a:rPr lang="en-US" sz="2000" b="1" dirty="0">
                <a:solidFill>
                  <a:prstClr val="black"/>
                </a:solidFill>
                <a:latin typeface="Times New Roman" panose="02020603050405020304" pitchFamily="18" charset="0"/>
                <a:cs typeface="Times New Roman" panose="02020603050405020304" pitchFamily="18" charset="0"/>
              </a:rPr>
              <a:t> attack on power system topology:</a:t>
            </a:r>
          </a:p>
          <a:p>
            <a:pPr marL="285750" lvl="0" indent="-285750">
              <a:buFont typeface="Wingdings" panose="05000000000000000000" pitchFamily="2" charset="2"/>
              <a:buChar char="Ø"/>
              <a:defRPr/>
            </a:pPr>
            <a:r>
              <a:rPr lang="en-US" sz="1600" dirty="0">
                <a:solidFill>
                  <a:prstClr val="black"/>
                </a:solidFill>
                <a:latin typeface="Times New Roman" panose="02020603050405020304" pitchFamily="18" charset="0"/>
                <a:cs typeface="Times New Roman" panose="02020603050405020304" pitchFamily="18" charset="0"/>
              </a:rPr>
              <a:t>J. Kim and L. Tong, “On topology attack of a smart grid: Undetectable attacks and countermeasures,” IEEE Transactions on Smart Grid, vol. 31, no. 7, pp. 1294–1305, 2013.</a:t>
            </a:r>
          </a:p>
          <a:p>
            <a:pPr marL="285750" lvl="0" indent="-285750">
              <a:buFont typeface="Wingdings" panose="05000000000000000000" pitchFamily="2" charset="2"/>
              <a:buChar char="Ø"/>
              <a:defRPr/>
            </a:pPr>
            <a:r>
              <a:rPr lang="en-US" sz="1600" dirty="0">
                <a:solidFill>
                  <a:prstClr val="black"/>
                </a:solidFill>
                <a:latin typeface="Times New Roman" panose="02020603050405020304" pitchFamily="18" charset="0"/>
                <a:cs typeface="Times New Roman" panose="02020603050405020304" pitchFamily="18" charset="0"/>
              </a:rPr>
              <a:t>M. A. Rahman, E. Al-</a:t>
            </a:r>
            <a:r>
              <a:rPr lang="en-US" sz="1600" dirty="0" err="1">
                <a:solidFill>
                  <a:prstClr val="black"/>
                </a:solidFill>
                <a:latin typeface="Times New Roman" panose="02020603050405020304" pitchFamily="18" charset="0"/>
                <a:cs typeface="Times New Roman" panose="02020603050405020304" pitchFamily="18" charset="0"/>
              </a:rPr>
              <a:t>Shaer</a:t>
            </a:r>
            <a:r>
              <a:rPr lang="en-US" sz="1600" dirty="0">
                <a:solidFill>
                  <a:prstClr val="black"/>
                </a:solidFill>
                <a:latin typeface="Times New Roman" panose="02020603050405020304" pitchFamily="18" charset="0"/>
                <a:cs typeface="Times New Roman" panose="02020603050405020304" pitchFamily="18" charset="0"/>
              </a:rPr>
              <a:t>, “Impact Analysis of Topology Poisoning Attacks on Economic Operation of the Smart Power Grid,” in </a:t>
            </a:r>
            <a:r>
              <a:rPr lang="en-US" sz="1600" i="1" dirty="0">
                <a:solidFill>
                  <a:prstClr val="black"/>
                </a:solidFill>
                <a:latin typeface="Times New Roman" panose="02020603050405020304" pitchFamily="18" charset="0"/>
                <a:cs typeface="Times New Roman" panose="02020603050405020304" pitchFamily="18" charset="0"/>
              </a:rPr>
              <a:t>Proceedings of IEEE Distributed Computing Systems (ICDCS), Madrid, Spain, July, 2014.</a:t>
            </a:r>
            <a:endParaRPr lang="en-US" sz="1600" dirty="0">
              <a:solidFill>
                <a:prstClr val="black"/>
              </a:solidFill>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defRPr/>
            </a:pPr>
            <a:r>
              <a:rPr lang="en-US" sz="1600" dirty="0">
                <a:solidFill>
                  <a:prstClr val="black"/>
                </a:solidFill>
                <a:latin typeface="Times New Roman" panose="02020603050405020304" pitchFamily="18" charset="0"/>
                <a:cs typeface="Times New Roman" panose="02020603050405020304" pitchFamily="18" charset="0"/>
              </a:rPr>
              <a:t>A. Ashok and </a:t>
            </a:r>
            <a:r>
              <a:rPr lang="en-US" sz="1600" dirty="0" err="1">
                <a:solidFill>
                  <a:prstClr val="black"/>
                </a:solidFill>
                <a:latin typeface="Times New Roman" panose="02020603050405020304" pitchFamily="18" charset="0"/>
                <a:cs typeface="Times New Roman" panose="02020603050405020304" pitchFamily="18" charset="0"/>
              </a:rPr>
              <a:t>M.Govindarasu</a:t>
            </a:r>
            <a:r>
              <a:rPr lang="en-US" sz="1600" dirty="0">
                <a:solidFill>
                  <a:prstClr val="black"/>
                </a:solidFill>
                <a:latin typeface="Times New Roman" panose="02020603050405020304" pitchFamily="18" charset="0"/>
                <a:cs typeface="Times New Roman" panose="02020603050405020304" pitchFamily="18" charset="0"/>
              </a:rPr>
              <a:t>, “Cyber Attacks on Power System State Estimation through Topology Errors,” in </a:t>
            </a:r>
            <a:r>
              <a:rPr lang="en-US" sz="1600" i="1" dirty="0">
                <a:solidFill>
                  <a:prstClr val="black"/>
                </a:solidFill>
                <a:latin typeface="Times New Roman" panose="02020603050405020304" pitchFamily="18" charset="0"/>
                <a:cs typeface="Times New Roman" panose="02020603050405020304" pitchFamily="18" charset="0"/>
              </a:rPr>
              <a:t>Proceedings of IEEE PES General Meeting, San Diego, CA, USA, July, 2012</a:t>
            </a:r>
            <a:r>
              <a:rPr lang="en-US" sz="1600" i="1" dirty="0" smtClean="0">
                <a:solidFill>
                  <a:prstClr val="black"/>
                </a:solidFill>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defRPr/>
            </a:pPr>
            <a:r>
              <a:rPr lang="en-US" sz="2000" b="1" dirty="0" smtClean="0">
                <a:latin typeface="Times New Roman" panose="02020603050405020304" pitchFamily="18" charset="0"/>
                <a:cs typeface="Times New Roman" panose="02020603050405020304" pitchFamily="18" charset="0"/>
              </a:rPr>
              <a:t>Implication Analysis for Cyber attack in power system:</a:t>
            </a:r>
          </a:p>
          <a:p>
            <a:pPr marL="285750" indent="-285750">
              <a:buFont typeface="Wingdings" panose="05000000000000000000" pitchFamily="2" charset="2"/>
              <a:buChar char="Ø"/>
              <a:defRPr/>
            </a:pPr>
            <a:r>
              <a:rPr lang="en-US" sz="1600" dirty="0" smtClean="0">
                <a:latin typeface="Times New Roman" panose="02020603050405020304" pitchFamily="18" charset="0"/>
                <a:cs typeface="Times New Roman" panose="02020603050405020304" pitchFamily="18" charset="0"/>
              </a:rPr>
              <a:t>J. Liang, O. </a:t>
            </a:r>
            <a:r>
              <a:rPr lang="en-US" sz="1600" dirty="0" err="1" smtClean="0">
                <a:latin typeface="Times New Roman" panose="02020603050405020304" pitchFamily="18" charset="0"/>
                <a:cs typeface="Times New Roman" panose="02020603050405020304" pitchFamily="18" charset="0"/>
              </a:rPr>
              <a:t>Kosut</a:t>
            </a:r>
            <a:r>
              <a:rPr lang="en-US" sz="1600" dirty="0" smtClean="0">
                <a:latin typeface="Times New Roman" panose="02020603050405020304" pitchFamily="18" charset="0"/>
                <a:cs typeface="Times New Roman" panose="02020603050405020304" pitchFamily="18" charset="0"/>
              </a:rPr>
              <a:t>, and L. </a:t>
            </a:r>
            <a:r>
              <a:rPr lang="en-US" sz="1600" dirty="0" err="1" smtClean="0">
                <a:latin typeface="Times New Roman" panose="02020603050405020304" pitchFamily="18" charset="0"/>
                <a:cs typeface="Times New Roman" panose="02020603050405020304" pitchFamily="18" charset="0"/>
              </a:rPr>
              <a:t>Sankar</a:t>
            </a:r>
            <a:r>
              <a:rPr lang="en-US" sz="1600" dirty="0" smtClean="0">
                <a:latin typeface="Times New Roman" panose="02020603050405020304" pitchFamily="18" charset="0"/>
                <a:cs typeface="Times New Roman" panose="02020603050405020304" pitchFamily="18" charset="0"/>
              </a:rPr>
              <a:t>, “Cyber-attacks on ac state estimation: </a:t>
            </a:r>
            <a:r>
              <a:rPr lang="en-US" sz="1600" dirty="0" err="1" smtClean="0">
                <a:latin typeface="Times New Roman" panose="02020603050405020304" pitchFamily="18" charset="0"/>
                <a:cs typeface="Times New Roman" panose="02020603050405020304" pitchFamily="18" charset="0"/>
              </a:rPr>
              <a:t>Unobservability</a:t>
            </a:r>
            <a:r>
              <a:rPr lang="en-US" sz="1600" dirty="0" smtClean="0">
                <a:latin typeface="Times New Roman" panose="02020603050405020304" pitchFamily="18" charset="0"/>
                <a:cs typeface="Times New Roman" panose="02020603050405020304" pitchFamily="18" charset="0"/>
              </a:rPr>
              <a:t> and physical consequences,” in IEEE PES General Meeting, Washington, DC, July 2014.</a:t>
            </a:r>
          </a:p>
          <a:p>
            <a:pPr marL="285750" indent="-285750">
              <a:buFont typeface="Wingdings" panose="05000000000000000000" pitchFamily="2" charset="2"/>
              <a:buChar char="Ø"/>
              <a:defRPr/>
            </a:pPr>
            <a:r>
              <a:rPr lang="en-US" sz="1600" dirty="0" smtClean="0">
                <a:latin typeface="Times New Roman" panose="02020603050405020304" pitchFamily="18" charset="0"/>
                <a:cs typeface="Times New Roman" panose="02020603050405020304" pitchFamily="18" charset="0"/>
              </a:rPr>
              <a:t>A. Teixeira, S. Amin, H. Sandberg, K. Johansson, and S. </a:t>
            </a:r>
            <a:r>
              <a:rPr lang="en-US" sz="1600" dirty="0" err="1" smtClean="0">
                <a:latin typeface="Times New Roman" panose="02020603050405020304" pitchFamily="18" charset="0"/>
                <a:cs typeface="Times New Roman" panose="02020603050405020304" pitchFamily="18" charset="0"/>
              </a:rPr>
              <a:t>Sastry</a:t>
            </a:r>
            <a:r>
              <a:rPr lang="en-US" sz="1600" dirty="0" smtClean="0">
                <a:latin typeface="Times New Roman" panose="02020603050405020304" pitchFamily="18" charset="0"/>
                <a:cs typeface="Times New Roman" panose="02020603050405020304" pitchFamily="18" charset="0"/>
              </a:rPr>
              <a:t>, “Cyber security analysis of state estimators in electric power systems,” in 2010 49th IEEE Conference on Decision and Control (CDC), 2010, pp. 5991–5998.</a:t>
            </a:r>
          </a:p>
          <a:p>
            <a:pPr marL="285750" indent="-285750">
              <a:buFont typeface="Wingdings" panose="05000000000000000000" pitchFamily="2" charset="2"/>
              <a:buChar char="Ø"/>
              <a:defRPr/>
            </a:pPr>
            <a:r>
              <a:rPr lang="en-US" sz="1600" dirty="0" smtClean="0">
                <a:latin typeface="Times New Roman" panose="02020603050405020304" pitchFamily="18" charset="0"/>
                <a:cs typeface="Times New Roman" panose="02020603050405020304" pitchFamily="18" charset="0"/>
              </a:rPr>
              <a:t>J. Zhang, L. </a:t>
            </a:r>
            <a:r>
              <a:rPr lang="en-US" sz="1600" dirty="0" err="1" smtClean="0">
                <a:latin typeface="Times New Roman" panose="02020603050405020304" pitchFamily="18" charset="0"/>
                <a:cs typeface="Times New Roman" panose="02020603050405020304" pitchFamily="18" charset="0"/>
              </a:rPr>
              <a:t>Sankar</a:t>
            </a:r>
            <a:r>
              <a:rPr lang="en-US" sz="1600" dirty="0" smtClean="0">
                <a:latin typeface="Times New Roman" panose="02020603050405020304" pitchFamily="18" charset="0"/>
                <a:cs typeface="Times New Roman" panose="02020603050405020304" pitchFamily="18" charset="0"/>
              </a:rPr>
              <a:t> and K. W. </a:t>
            </a:r>
            <a:r>
              <a:rPr lang="en-US" sz="1600" dirty="0" err="1" smtClean="0">
                <a:latin typeface="Times New Roman" panose="02020603050405020304" pitchFamily="18" charset="0"/>
                <a:cs typeface="Times New Roman" panose="02020603050405020304" pitchFamily="18" charset="0"/>
              </a:rPr>
              <a:t>Hedman</a:t>
            </a:r>
            <a:r>
              <a:rPr lang="en-US" sz="1600" dirty="0" smtClean="0">
                <a:latin typeface="Times New Roman" panose="02020603050405020304" pitchFamily="18" charset="0"/>
                <a:cs typeface="Times New Roman" panose="02020603050405020304" pitchFamily="18" charset="0"/>
              </a:rPr>
              <a:t>, "Implications of Cyber Attacks on Distributed Power System Operations," in </a:t>
            </a:r>
            <a:r>
              <a:rPr lang="en-US" sz="1600" i="1" dirty="0" smtClean="0">
                <a:latin typeface="Times New Roman" panose="02020603050405020304" pitchFamily="18" charset="0"/>
                <a:cs typeface="Times New Roman" panose="02020603050405020304" pitchFamily="18" charset="0"/>
              </a:rPr>
              <a:t>CIGRE Grid of the Future Symposium</a:t>
            </a:r>
            <a:r>
              <a:rPr lang="en-US" sz="1600" dirty="0" smtClean="0">
                <a:latin typeface="Times New Roman" panose="02020603050405020304" pitchFamily="18" charset="0"/>
                <a:cs typeface="Times New Roman" panose="02020603050405020304" pitchFamily="18" charset="0"/>
              </a:rPr>
              <a:t>, 2014.</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6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Hierarchical Cyber-physical Power System</a:t>
            </a:r>
          </a:p>
        </p:txBody>
      </p:sp>
      <p:sp>
        <p:nvSpPr>
          <p:cNvPr id="4" name="Slide Number Placeholder 3"/>
          <p:cNvSpPr>
            <a:spLocks noGrp="1"/>
          </p:cNvSpPr>
          <p:nvPr>
            <p:ph type="sldNum" sz="quarter" idx="12"/>
          </p:nvPr>
        </p:nvSpPr>
        <p:spPr/>
        <p:txBody>
          <a:bodyPr/>
          <a:lstStyle/>
          <a:p>
            <a:fld id="{FF411B88-3B50-485F-BBE3-89B5FEA236E4}"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318" y="1704397"/>
            <a:ext cx="5976549" cy="4376876"/>
          </a:xfrm>
          <a:prstGeom prst="rect">
            <a:avLst/>
          </a:prstGeom>
        </p:spPr>
      </p:pic>
      <p:sp>
        <p:nvSpPr>
          <p:cNvPr id="6" name="TextBox 5"/>
          <p:cNvSpPr txBox="1"/>
          <p:nvPr/>
        </p:nvSpPr>
        <p:spPr>
          <a:xfrm>
            <a:off x="1812001" y="6153601"/>
            <a:ext cx="5517661" cy="400110"/>
          </a:xfrm>
          <a:prstGeom prst="rect">
            <a:avLst/>
          </a:prstGeom>
          <a:noFill/>
        </p:spPr>
        <p:txBody>
          <a:bodyPr wrap="square" rtlCol="0">
            <a:spAutoFit/>
          </a:bodyPr>
          <a:lstStyle/>
          <a:p>
            <a:pPr algn="ctr"/>
            <a:r>
              <a:rPr lang="en-US" sz="2000" b="1" dirty="0" smtClean="0"/>
              <a:t>Hierarchical Cyber-physical Power System</a:t>
            </a:r>
            <a:endParaRPr lang="en-US" sz="2000" b="1" dirty="0"/>
          </a:p>
        </p:txBody>
      </p:sp>
      <p:sp>
        <p:nvSpPr>
          <p:cNvPr id="7" name="Rectangle 6"/>
          <p:cNvSpPr/>
          <p:nvPr/>
        </p:nvSpPr>
        <p:spPr>
          <a:xfrm>
            <a:off x="1235338" y="1609334"/>
            <a:ext cx="6670989" cy="4567002"/>
          </a:xfrm>
          <a:prstGeom prst="rect">
            <a:avLst/>
          </a:pr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43" y="2687000"/>
            <a:ext cx="4882961" cy="1187707"/>
          </a:xfrm>
          <a:prstGeom prst="rect">
            <a:avLst/>
          </a:prstGeom>
        </p:spPr>
      </p:pic>
    </p:spTree>
    <p:extLst>
      <p:ext uri="{BB962C8B-B14F-4D97-AF65-F5344CB8AC3E}">
        <p14:creationId xmlns:p14="http://schemas.microsoft.com/office/powerpoint/2010/main" val="12941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 System (EMS)</a:t>
            </a:r>
          </a:p>
        </p:txBody>
      </p:sp>
      <p:sp>
        <p:nvSpPr>
          <p:cNvPr id="4" name="Slide Number Placeholder 3"/>
          <p:cNvSpPr>
            <a:spLocks noGrp="1"/>
          </p:cNvSpPr>
          <p:nvPr>
            <p:ph type="sldNum" sz="quarter" idx="12"/>
          </p:nvPr>
        </p:nvSpPr>
        <p:spPr/>
        <p:txBody>
          <a:bodyPr/>
          <a:lstStyle/>
          <a:p>
            <a:fld id="{FF411B88-3B50-485F-BBE3-89B5FEA236E4}" type="slidenum">
              <a:rPr lang="en-US" smtClean="0"/>
              <a:t>5</a:t>
            </a:fld>
            <a:endParaRPr lang="en-US"/>
          </a:p>
        </p:txBody>
      </p:sp>
      <p:pic>
        <p:nvPicPr>
          <p:cNvPr id="4975" name="Picture 49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836234"/>
            <a:ext cx="8217176" cy="3173088"/>
          </a:xfrm>
          <a:prstGeom prst="rect">
            <a:avLst/>
          </a:prstGeom>
        </p:spPr>
      </p:pic>
      <p:sp>
        <p:nvSpPr>
          <p:cNvPr id="4976" name="Down Arrow 4975"/>
          <p:cNvSpPr/>
          <p:nvPr/>
        </p:nvSpPr>
        <p:spPr>
          <a:xfrm>
            <a:off x="2474843" y="3727174"/>
            <a:ext cx="327992" cy="1391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7" name="Rectangle 4976"/>
          <p:cNvSpPr/>
          <p:nvPr/>
        </p:nvSpPr>
        <p:spPr>
          <a:xfrm>
            <a:off x="1160573" y="5154867"/>
            <a:ext cx="2539093" cy="957698"/>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Estimate system complex voltages</a:t>
            </a:r>
            <a:endParaRPr lang="en-US" dirty="0"/>
          </a:p>
        </p:txBody>
      </p:sp>
      <p:sp>
        <p:nvSpPr>
          <p:cNvPr id="562" name="Down Arrow 561"/>
          <p:cNvSpPr/>
          <p:nvPr/>
        </p:nvSpPr>
        <p:spPr>
          <a:xfrm>
            <a:off x="5907156" y="3727174"/>
            <a:ext cx="327992" cy="1391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3876261" y="5154867"/>
            <a:ext cx="2474843" cy="957698"/>
          </a:xfrm>
          <a:prstGeom prst="rect">
            <a:avLst/>
          </a:prstGeom>
          <a:solidFill>
            <a:srgbClr val="D5C9E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Determine important lines and generators to monitor</a:t>
            </a:r>
            <a:endParaRPr lang="en-US" dirty="0"/>
          </a:p>
        </p:txBody>
      </p:sp>
      <p:sp>
        <p:nvSpPr>
          <p:cNvPr id="564" name="Rectangle 563"/>
          <p:cNvSpPr/>
          <p:nvPr/>
        </p:nvSpPr>
        <p:spPr>
          <a:xfrm>
            <a:off x="6527699" y="5154867"/>
            <a:ext cx="2470527" cy="957698"/>
          </a:xfrm>
          <a:prstGeom prst="rect">
            <a:avLst/>
          </a:prstGeom>
          <a:solidFill>
            <a:srgbClr val="C3D7E8"/>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Determine next instant generation dispatch action</a:t>
            </a:r>
            <a:endParaRPr lang="en-US" dirty="0"/>
          </a:p>
        </p:txBody>
      </p:sp>
      <p:sp>
        <p:nvSpPr>
          <p:cNvPr id="565" name="Down Arrow 564"/>
          <p:cNvSpPr/>
          <p:nvPr/>
        </p:nvSpPr>
        <p:spPr>
          <a:xfrm>
            <a:off x="8017564" y="3763389"/>
            <a:ext cx="327992" cy="1391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5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 grpId="0" animBg="1"/>
      <p:bldP spid="4977" grpId="0" animBg="1"/>
      <p:bldP spid="562" grpId="0" animBg="1"/>
      <p:bldP spid="563" grpId="0" animBg="1"/>
      <p:bldP spid="564" grpId="0" animBg="1"/>
      <p:bldP spid="5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28650" y="1614616"/>
            <a:ext cx="7886700" cy="4562347"/>
          </a:xfrm>
        </p:spPr>
        <p:txBody>
          <a:bodyPr/>
          <a:lstStyle/>
          <a:p>
            <a:r>
              <a:rPr lang="en-US" dirty="0" smtClean="0">
                <a:ea typeface="宋体" pitchFamily="2" charset="-122"/>
              </a:rPr>
              <a:t>Electric power system is vulnerable to cyber attacks</a:t>
            </a:r>
          </a:p>
          <a:p>
            <a:pPr lvl="1"/>
            <a:r>
              <a:rPr lang="en-US" dirty="0" err="1"/>
              <a:t>Stuxnet</a:t>
            </a:r>
            <a:r>
              <a:rPr lang="en-US" dirty="0"/>
              <a:t> malware </a:t>
            </a:r>
            <a:r>
              <a:rPr lang="en-US" dirty="0" smtClean="0"/>
              <a:t>attacks </a:t>
            </a:r>
            <a:r>
              <a:rPr lang="en-US" dirty="0"/>
              <a:t>SCADA </a:t>
            </a:r>
            <a:r>
              <a:rPr lang="en-US" dirty="0" smtClean="0"/>
              <a:t>systems in Germany in 2010</a:t>
            </a:r>
          </a:p>
          <a:p>
            <a:pPr lvl="1"/>
            <a:r>
              <a:rPr lang="en-US" dirty="0" smtClean="0"/>
              <a:t>Ukraine power grid attacks in 2015</a:t>
            </a:r>
            <a:endParaRPr lang="en-US" dirty="0" smtClean="0">
              <a:ea typeface="宋体" pitchFamily="2" charset="-122"/>
            </a:endParaRPr>
          </a:p>
          <a:p>
            <a:endParaRPr lang="en-US" dirty="0" smtClean="0">
              <a:ea typeface="宋体" pitchFamily="2" charset="-122"/>
            </a:endParaRPr>
          </a:p>
          <a:p>
            <a:r>
              <a:rPr lang="en-US" dirty="0" smtClean="0"/>
              <a:t>DHS </a:t>
            </a:r>
            <a:r>
              <a:rPr lang="en-US" dirty="0"/>
              <a:t>recorded 161 cyber attacks on the energy sector in 2013, compared to 31 in </a:t>
            </a:r>
            <a:r>
              <a:rPr lang="en-US" dirty="0" smtClean="0"/>
              <a:t>2011</a:t>
            </a:r>
            <a:endParaRPr lang="en-US" dirty="0"/>
          </a:p>
          <a:p>
            <a:endParaRPr lang="en-US" dirty="0"/>
          </a:p>
        </p:txBody>
      </p:sp>
      <p:pic>
        <p:nvPicPr>
          <p:cNvPr id="4" name="Picture 3"/>
          <p:cNvPicPr>
            <a:picLocks noChangeAspect="1"/>
          </p:cNvPicPr>
          <p:nvPr/>
        </p:nvPicPr>
        <p:blipFill>
          <a:blip r:embed="rId2"/>
          <a:stretch>
            <a:fillRect/>
          </a:stretch>
        </p:blipFill>
        <p:spPr>
          <a:xfrm>
            <a:off x="743702" y="3660124"/>
            <a:ext cx="7656595" cy="1958080"/>
          </a:xfrm>
          <a:prstGeom prst="rect">
            <a:avLst/>
          </a:prstGeom>
        </p:spPr>
      </p:pic>
      <p:sp>
        <p:nvSpPr>
          <p:cNvPr id="5" name="Slide Number Placeholder 4"/>
          <p:cNvSpPr>
            <a:spLocks noGrp="1"/>
          </p:cNvSpPr>
          <p:nvPr>
            <p:ph type="sldNum" sz="quarter" idx="12"/>
          </p:nvPr>
        </p:nvSpPr>
        <p:spPr/>
        <p:txBody>
          <a:bodyPr/>
          <a:lstStyle/>
          <a:p>
            <a:fld id="{FF411B88-3B50-485F-BBE3-89B5FEA236E4}" type="slidenum">
              <a:rPr lang="en-US" smtClean="0"/>
              <a:t>6</a:t>
            </a:fld>
            <a:endParaRPr lang="en-US"/>
          </a:p>
        </p:txBody>
      </p:sp>
    </p:spTree>
    <p:extLst>
      <p:ext uri="{BB962C8B-B14F-4D97-AF65-F5344CB8AC3E}">
        <p14:creationId xmlns:p14="http://schemas.microsoft.com/office/powerpoint/2010/main" val="11318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Ukraine Cyber Attack</a:t>
            </a:r>
          </a:p>
        </p:txBody>
      </p:sp>
      <p:sp>
        <p:nvSpPr>
          <p:cNvPr id="3" name="Content Placeholder 2"/>
          <p:cNvSpPr>
            <a:spLocks noGrp="1"/>
          </p:cNvSpPr>
          <p:nvPr>
            <p:ph idx="1"/>
          </p:nvPr>
        </p:nvSpPr>
        <p:spPr/>
        <p:txBody>
          <a:bodyPr/>
          <a:lstStyle/>
          <a:p>
            <a:r>
              <a:rPr lang="en-US" dirty="0"/>
              <a:t>Cyber attack against Ukraine power grid illuminated the urgency of prognosis of cyber attacks on open-source EMS platform</a:t>
            </a:r>
          </a:p>
          <a:p>
            <a:endParaRPr lang="en-US" dirty="0"/>
          </a:p>
        </p:txBody>
      </p:sp>
      <p:sp>
        <p:nvSpPr>
          <p:cNvPr id="4" name="Slide Number Placeholder 3"/>
          <p:cNvSpPr>
            <a:spLocks noGrp="1"/>
          </p:cNvSpPr>
          <p:nvPr>
            <p:ph type="sldNum" sz="quarter" idx="12"/>
          </p:nvPr>
        </p:nvSpPr>
        <p:spPr/>
        <p:txBody>
          <a:bodyPr/>
          <a:lstStyle/>
          <a:p>
            <a:fld id="{FF411B88-3B50-485F-BBE3-89B5FEA236E4}" type="slidenum">
              <a:rPr lang="en-US" smtClean="0"/>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2637865"/>
            <a:ext cx="7877439" cy="3190124"/>
          </a:xfrm>
          <a:prstGeom prst="rect">
            <a:avLst/>
          </a:prstGeom>
        </p:spPr>
      </p:pic>
      <p:sp>
        <p:nvSpPr>
          <p:cNvPr id="6" name="TextBox 5"/>
          <p:cNvSpPr txBox="1"/>
          <p:nvPr/>
        </p:nvSpPr>
        <p:spPr>
          <a:xfrm>
            <a:off x="670560" y="6276329"/>
            <a:ext cx="8130540" cy="461665"/>
          </a:xfrm>
          <a:prstGeom prst="rect">
            <a:avLst/>
          </a:prstGeom>
          <a:noFill/>
        </p:spPr>
        <p:txBody>
          <a:bodyPr wrap="square" rtlCol="0">
            <a:spAutoFit/>
          </a:bodyPr>
          <a:lstStyle/>
          <a:p>
            <a:pPr fontAlgn="base"/>
            <a:r>
              <a:rPr lang="en-US" sz="1200" dirty="0" err="1" smtClean="0">
                <a:solidFill>
                  <a:schemeClr val="tx1">
                    <a:lumMod val="50000"/>
                    <a:lumOff val="50000"/>
                  </a:schemeClr>
                </a:solidFill>
                <a:cs typeface="Arial" panose="020B0604020202020204" pitchFamily="34" charset="0"/>
              </a:rPr>
              <a:t>Antiy</a:t>
            </a:r>
            <a:r>
              <a:rPr lang="en-US" sz="1200" dirty="0" smtClean="0">
                <a:solidFill>
                  <a:schemeClr val="tx1">
                    <a:lumMod val="50000"/>
                    <a:lumOff val="50000"/>
                  </a:schemeClr>
                </a:solidFill>
                <a:cs typeface="Arial" panose="020B0604020202020204" pitchFamily="34" charset="0"/>
              </a:rPr>
              <a:t> Labs, “Comprehensive analysis report on Ukraine power system attacks,” March 2016. [Online]. Available</a:t>
            </a:r>
            <a:r>
              <a:rPr lang="en-US" sz="1200" dirty="0">
                <a:solidFill>
                  <a:schemeClr val="tx1">
                    <a:lumMod val="50000"/>
                    <a:lumOff val="50000"/>
                  </a:schemeClr>
                </a:solidFill>
                <a:cs typeface="Arial" panose="020B0604020202020204" pitchFamily="34" charset="0"/>
              </a:rPr>
              <a:t>: http://www.antiy.net/p/comprehensive-analysis-report-on-ukraine-power-system-attacks/</a:t>
            </a:r>
          </a:p>
        </p:txBody>
      </p:sp>
      <p:sp>
        <p:nvSpPr>
          <p:cNvPr id="7" name="Rectangle 6"/>
          <p:cNvSpPr/>
          <p:nvPr/>
        </p:nvSpPr>
        <p:spPr>
          <a:xfrm>
            <a:off x="2150918" y="3309597"/>
            <a:ext cx="4842164" cy="923330"/>
          </a:xfrm>
          <a:prstGeom prst="rect">
            <a:avLst/>
          </a:prstGeom>
          <a:solidFill>
            <a:schemeClr val="bg1"/>
          </a:solidFill>
          <a:ln w="38100">
            <a:solidFill>
              <a:srgbClr val="FF0000"/>
            </a:solidFill>
          </a:ln>
        </p:spPr>
        <p:txBody>
          <a:bodyPr wrap="square">
            <a:spAutoFit/>
          </a:bodyPr>
          <a:lstStyle/>
          <a:p>
            <a:pPr algn="just"/>
            <a:r>
              <a:rPr lang="en-US" dirty="0">
                <a:solidFill>
                  <a:srgbClr val="FF0000"/>
                </a:solidFill>
                <a:ea typeface="宋体" pitchFamily="2" charset="-122"/>
              </a:rPr>
              <a:t>Can cascading outages and failures be achieved by intelligent attacks on the cyber-infrastructure of electric power systems?</a:t>
            </a:r>
          </a:p>
        </p:txBody>
      </p:sp>
    </p:spTree>
    <p:extLst>
      <p:ext uri="{BB962C8B-B14F-4D97-AF65-F5344CB8AC3E}">
        <p14:creationId xmlns:p14="http://schemas.microsoft.com/office/powerpoint/2010/main" val="13840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panose="02020603050405020304" pitchFamily="18" charset="0"/>
              </a:rPr>
              <a:t>Two-Pronged Approach</a:t>
            </a:r>
          </a:p>
        </p:txBody>
      </p:sp>
      <p:sp>
        <p:nvSpPr>
          <p:cNvPr id="4" name="Slide Number Placeholder 3"/>
          <p:cNvSpPr>
            <a:spLocks noGrp="1"/>
          </p:cNvSpPr>
          <p:nvPr>
            <p:ph type="sldNum" sz="quarter" idx="12"/>
          </p:nvPr>
        </p:nvSpPr>
        <p:spPr/>
        <p:txBody>
          <a:bodyPr/>
          <a:lstStyle/>
          <a:p>
            <a:fld id="{FF411B88-3B50-485F-BBE3-89B5FEA236E4}" type="slidenum">
              <a:rPr lang="en-US" smtClean="0">
                <a:latin typeface="Times" panose="02020603050405020304" pitchFamily="18" charset="0"/>
                <a:cs typeface="Times" panose="02020603050405020304" pitchFamily="18" charset="0"/>
              </a:rPr>
              <a:t>8</a:t>
            </a:fld>
            <a:endParaRPr lang="en-US">
              <a:latin typeface="Times" panose="02020603050405020304" pitchFamily="18" charset="0"/>
              <a:cs typeface="Times" panose="02020603050405020304" pitchFamily="18" charset="0"/>
            </a:endParaRPr>
          </a:p>
        </p:txBody>
      </p:sp>
      <p:sp>
        <p:nvSpPr>
          <p:cNvPr id="5" name="TextBox 4"/>
          <p:cNvSpPr txBox="1"/>
          <p:nvPr/>
        </p:nvSpPr>
        <p:spPr>
          <a:xfrm>
            <a:off x="628650" y="1930703"/>
            <a:ext cx="3425147" cy="523220"/>
          </a:xfrm>
          <a:prstGeom prst="rect">
            <a:avLst/>
          </a:prstGeom>
          <a:noFill/>
        </p:spPr>
        <p:txBody>
          <a:bodyPr wrap="square" rtlCol="0">
            <a:spAutoFit/>
          </a:bodyPr>
          <a:lstStyle/>
          <a:p>
            <a:r>
              <a:rPr lang="en-US" sz="2800" u="sng" dirty="0" smtClean="0">
                <a:solidFill>
                  <a:srgbClr val="5A6C35"/>
                </a:solidFill>
                <a:cs typeface="Times" panose="02020603050405020304" pitchFamily="18" charset="0"/>
              </a:rPr>
              <a:t>Theoretical Work</a:t>
            </a:r>
          </a:p>
        </p:txBody>
      </p:sp>
      <p:sp>
        <p:nvSpPr>
          <p:cNvPr id="6" name="TextBox 5"/>
          <p:cNvSpPr txBox="1"/>
          <p:nvPr/>
        </p:nvSpPr>
        <p:spPr>
          <a:xfrm>
            <a:off x="5403003" y="1927780"/>
            <a:ext cx="3403067" cy="523220"/>
          </a:xfrm>
          <a:prstGeom prst="rect">
            <a:avLst/>
          </a:prstGeom>
          <a:noFill/>
        </p:spPr>
        <p:txBody>
          <a:bodyPr wrap="square" rtlCol="0">
            <a:spAutoFit/>
          </a:bodyPr>
          <a:lstStyle/>
          <a:p>
            <a:r>
              <a:rPr lang="en-US" sz="2800" u="sng" dirty="0" smtClean="0">
                <a:solidFill>
                  <a:srgbClr val="518CD7"/>
                </a:solidFill>
                <a:cs typeface="Times" panose="02020603050405020304" pitchFamily="18" charset="0"/>
              </a:rPr>
              <a:t>Simulation Platform</a:t>
            </a:r>
          </a:p>
        </p:txBody>
      </p:sp>
      <p:sp>
        <p:nvSpPr>
          <p:cNvPr id="7" name="Right Arrow 6"/>
          <p:cNvSpPr/>
          <p:nvPr/>
        </p:nvSpPr>
        <p:spPr>
          <a:xfrm>
            <a:off x="3836260" y="3198861"/>
            <a:ext cx="1635981" cy="849749"/>
          </a:xfrm>
          <a:prstGeom prst="rightArrow">
            <a:avLst/>
          </a:prstGeom>
          <a:gradFill>
            <a:gsLst>
              <a:gs pos="0">
                <a:srgbClr val="518CD7"/>
              </a:gs>
              <a:gs pos="100000">
                <a:srgbClr val="94AC60"/>
              </a:gs>
            </a:gsLst>
            <a:lin ang="10800000" scaled="1"/>
          </a:gradFill>
          <a:ln>
            <a:solidFill>
              <a:srgbClr val="518CD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cs typeface="Times" panose="02020603050405020304" pitchFamily="18" charset="0"/>
              </a:rPr>
              <a:t>IMPLEMENT</a:t>
            </a:r>
            <a:endParaRPr lang="en-US" sz="1600" dirty="0">
              <a:cs typeface="Times" panose="02020603050405020304" pitchFamily="18" charset="0"/>
            </a:endParaRPr>
          </a:p>
        </p:txBody>
      </p:sp>
      <p:sp>
        <p:nvSpPr>
          <p:cNvPr id="8" name="Right Arrow 7"/>
          <p:cNvSpPr/>
          <p:nvPr/>
        </p:nvSpPr>
        <p:spPr>
          <a:xfrm flipH="1">
            <a:off x="3747051" y="4379265"/>
            <a:ext cx="1655951" cy="845829"/>
          </a:xfrm>
          <a:prstGeom prst="rightArrow">
            <a:avLst/>
          </a:prstGeom>
          <a:gradFill flip="none" rotWithShape="1">
            <a:gsLst>
              <a:gs pos="0">
                <a:srgbClr val="94AC60"/>
              </a:gs>
              <a:gs pos="100000">
                <a:srgbClr val="518CD7"/>
              </a:gs>
            </a:gsLst>
            <a:lin ang="10800000" scaled="1"/>
            <a:tileRect/>
          </a:gradFill>
          <a:ln>
            <a:solidFill>
              <a:srgbClr val="518CD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cs typeface="Times" panose="02020603050405020304" pitchFamily="18" charset="0"/>
              </a:rPr>
              <a:t>VERIFY</a:t>
            </a:r>
            <a:endParaRPr lang="en-US" sz="1600" dirty="0">
              <a:cs typeface="Times" panose="02020603050405020304" pitchFamily="18" charset="0"/>
            </a:endParaRPr>
          </a:p>
        </p:txBody>
      </p:sp>
      <p:sp>
        <p:nvSpPr>
          <p:cNvPr id="9" name="Rounded Rectangle 8"/>
          <p:cNvSpPr/>
          <p:nvPr/>
        </p:nvSpPr>
        <p:spPr>
          <a:xfrm>
            <a:off x="628649" y="2601560"/>
            <a:ext cx="3118403" cy="3061731"/>
          </a:xfrm>
          <a:prstGeom prst="roundRect">
            <a:avLst/>
          </a:prstGeom>
          <a:gradFill flip="none" rotWithShape="1">
            <a:gsLst>
              <a:gs pos="0">
                <a:srgbClr val="94AC60">
                  <a:shade val="30000"/>
                  <a:satMod val="115000"/>
                </a:srgbClr>
              </a:gs>
              <a:gs pos="50000">
                <a:srgbClr val="94AC60">
                  <a:shade val="67500"/>
                  <a:satMod val="115000"/>
                </a:srgbClr>
              </a:gs>
              <a:gs pos="100000">
                <a:srgbClr val="94AC60">
                  <a:shade val="100000"/>
                  <a:satMod val="115000"/>
                </a:srgbClr>
              </a:gs>
            </a:gsLst>
            <a:path path="circle">
              <a:fillToRect t="100000" r="100000"/>
            </a:path>
            <a:tileRect l="-100000" b="-100000"/>
          </a:gra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smtClean="0">
                <a:cs typeface="Times" panose="02020603050405020304" pitchFamily="18" charset="0"/>
              </a:rPr>
              <a:t>Analyze potential attacks</a:t>
            </a:r>
          </a:p>
          <a:p>
            <a:pPr marL="285750" indent="-285750">
              <a:buFont typeface="Arial" panose="020B0604020202020204" pitchFamily="34" charset="0"/>
              <a:buChar char="•"/>
            </a:pPr>
            <a:endParaRPr lang="en-US" sz="2000" dirty="0" smtClean="0">
              <a:cs typeface="Times" panose="02020603050405020304" pitchFamily="18" charset="0"/>
            </a:endParaRPr>
          </a:p>
          <a:p>
            <a:pPr marL="285750" indent="-285750">
              <a:buFont typeface="Arial" panose="020B0604020202020204" pitchFamily="34" charset="0"/>
              <a:buChar char="•"/>
            </a:pPr>
            <a:r>
              <a:rPr lang="en-US" sz="2000" dirty="0" smtClean="0">
                <a:cs typeface="Times" panose="02020603050405020304" pitchFamily="18" charset="0"/>
              </a:rPr>
              <a:t>Characterize system vulnerabilities</a:t>
            </a:r>
          </a:p>
          <a:p>
            <a:pPr marL="285750" indent="-285750">
              <a:buFont typeface="Arial" panose="020B0604020202020204" pitchFamily="34" charset="0"/>
              <a:buChar char="•"/>
            </a:pPr>
            <a:endParaRPr lang="en-US" sz="2000" dirty="0">
              <a:cs typeface="Times" panose="02020603050405020304" pitchFamily="18" charset="0"/>
            </a:endParaRPr>
          </a:p>
          <a:p>
            <a:pPr marL="285750" indent="-285750">
              <a:buFont typeface="Arial" panose="020B0604020202020204" pitchFamily="34" charset="0"/>
              <a:buChar char="•"/>
            </a:pPr>
            <a:r>
              <a:rPr lang="en-US" sz="2000" dirty="0" smtClean="0">
                <a:cs typeface="Times" panose="02020603050405020304" pitchFamily="18" charset="0"/>
              </a:rPr>
              <a:t>Develop countermeasure algorithms</a:t>
            </a:r>
            <a:endParaRPr lang="en-US" sz="2000" dirty="0">
              <a:cs typeface="Times" panose="02020603050405020304" pitchFamily="18" charset="0"/>
            </a:endParaRPr>
          </a:p>
        </p:txBody>
      </p:sp>
      <p:sp>
        <p:nvSpPr>
          <p:cNvPr id="10" name="Rounded Rectangle 9"/>
          <p:cNvSpPr/>
          <p:nvPr/>
        </p:nvSpPr>
        <p:spPr>
          <a:xfrm>
            <a:off x="5472241" y="2637836"/>
            <a:ext cx="3154924" cy="2989178"/>
          </a:xfrm>
          <a:prstGeom prst="round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charset="0"/>
              <a:buChar char="•"/>
            </a:pPr>
            <a:r>
              <a:rPr lang="en-US" sz="2000" dirty="0">
                <a:cs typeface="Times" panose="02020603050405020304" pitchFamily="18" charset="0"/>
              </a:rPr>
              <a:t>Java-based, high-fidelity EMS (Energy Management System) simulation</a:t>
            </a:r>
            <a:br>
              <a:rPr lang="en-US" sz="2000" dirty="0">
                <a:cs typeface="Times" panose="02020603050405020304" pitchFamily="18" charset="0"/>
              </a:rPr>
            </a:br>
            <a:endParaRPr lang="en-US" sz="2000" dirty="0">
              <a:cs typeface="Times" panose="02020603050405020304" pitchFamily="18" charset="0"/>
            </a:endParaRPr>
          </a:p>
          <a:p>
            <a:pPr marL="342900" indent="-342900">
              <a:buFont typeface="Arial" charset="0"/>
              <a:buChar char="•"/>
            </a:pPr>
            <a:r>
              <a:rPr lang="en-US" sz="2000" dirty="0">
                <a:cs typeface="Times" panose="02020603050405020304" pitchFamily="18" charset="0"/>
              </a:rPr>
              <a:t>Simulate attacks and system response on large scale systems</a:t>
            </a:r>
          </a:p>
        </p:txBody>
      </p:sp>
    </p:spTree>
    <p:extLst>
      <p:ext uri="{BB962C8B-B14F-4D97-AF65-F5344CB8AC3E}">
        <p14:creationId xmlns:p14="http://schemas.microsoft.com/office/powerpoint/2010/main" val="304772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Data Injection (FDI) Attack </a:t>
            </a:r>
            <a:endParaRPr lang="en-US" dirty="0"/>
          </a:p>
        </p:txBody>
      </p:sp>
      <p:sp>
        <p:nvSpPr>
          <p:cNvPr id="3" name="Content Placeholder 2"/>
          <p:cNvSpPr>
            <a:spLocks noGrp="1"/>
          </p:cNvSpPr>
          <p:nvPr>
            <p:ph idx="1"/>
          </p:nvPr>
        </p:nvSpPr>
        <p:spPr>
          <a:xfrm>
            <a:off x="628650" y="4234248"/>
            <a:ext cx="7886700" cy="1894703"/>
          </a:xfrm>
        </p:spPr>
        <p:txBody>
          <a:bodyPr>
            <a:noAutofit/>
          </a:bodyPr>
          <a:lstStyle/>
          <a:p>
            <a:pPr algn="just"/>
            <a:r>
              <a:rPr lang="en-US" dirty="0"/>
              <a:t>Knowing system configuration, attacker can inject malicious </a:t>
            </a:r>
            <a:r>
              <a:rPr lang="en-US" dirty="0" smtClean="0"/>
              <a:t>data (measurements) </a:t>
            </a:r>
            <a:r>
              <a:rPr lang="en-US" dirty="0"/>
              <a:t>without detection by existing techniques for bad </a:t>
            </a:r>
            <a:r>
              <a:rPr lang="en-US" dirty="0" smtClean="0"/>
              <a:t>data detection </a:t>
            </a:r>
            <a:endParaRPr lang="en-US" altLang="zh-CN" dirty="0"/>
          </a:p>
          <a:p>
            <a:pPr algn="just"/>
            <a:r>
              <a:rPr lang="en-US" altLang="zh-CN" dirty="0"/>
              <a:t>Requires attacker to have access to remote terminal units (RTUs) or local data </a:t>
            </a:r>
            <a:r>
              <a:rPr lang="en-US" altLang="zh-CN" dirty="0" smtClean="0"/>
              <a:t>concentrators</a:t>
            </a:r>
            <a:endParaRPr lang="en-US" altLang="zh-CN" dirty="0"/>
          </a:p>
          <a:p>
            <a:pPr algn="just"/>
            <a:r>
              <a:rPr lang="en-US" altLang="zh-CN" dirty="0"/>
              <a:t>Replace actual data packets with carefully constructed malicious data packets and impersonate a valid data </a:t>
            </a:r>
            <a:r>
              <a:rPr lang="en-US" altLang="zh-CN" dirty="0" smtClean="0"/>
              <a:t>source</a:t>
            </a:r>
            <a:endParaRPr lang="zh-CN" alt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4512" y="1805159"/>
            <a:ext cx="5529499" cy="216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FF411B88-3B50-485F-BBE3-89B5FEA236E4}" type="slidenum">
              <a:rPr lang="en-US" smtClean="0"/>
              <a:t>9</a:t>
            </a:fld>
            <a:endParaRPr lang="en-US"/>
          </a:p>
        </p:txBody>
      </p:sp>
    </p:spTree>
    <p:extLst>
      <p:ext uri="{BB962C8B-B14F-4D97-AF65-F5344CB8AC3E}">
        <p14:creationId xmlns:p14="http://schemas.microsoft.com/office/powerpoint/2010/main" val="74035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SU_templat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U_template" id="{AA0A5BEE-B3A2-473A-9494-4E33A07E7F19}" vid="{5B84EBB1-9E48-4FB3-9ED4-2CA80DD67044}"/>
    </a:ext>
  </a:extLst>
</a:theme>
</file>

<file path=ppt/theme/theme2.xml><?xml version="1.0" encoding="utf-8"?>
<a:theme xmlns:a="http://schemas.openxmlformats.org/drawingml/2006/main" name="1_ASU_template">
  <a:themeElements>
    <a:clrScheme name="Custom 3">
      <a:dk1>
        <a:sysClr val="windowText" lastClr="000000"/>
      </a:dk1>
      <a:lt1>
        <a:sysClr val="window" lastClr="FFFFFF"/>
      </a:lt1>
      <a:dk2>
        <a:srgbClr val="212745"/>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U_template" id="{AA0A5BEE-B3A2-473A-9494-4E33A07E7F19}" vid="{5B84EBB1-9E48-4FB3-9ED4-2CA80DD670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ASU_template</Template>
  <TotalTime>1781</TotalTime>
  <Words>2569</Words>
  <Application>Microsoft Office PowerPoint</Application>
  <PresentationFormat>On-screen Show (4:3)</PresentationFormat>
  <Paragraphs>459</Paragraphs>
  <Slides>34</Slides>
  <Notes>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7" baseType="lpstr">
      <vt:lpstr>ＭＳ Ｐゴシック</vt:lpstr>
      <vt:lpstr>宋体</vt:lpstr>
      <vt:lpstr>Arial</vt:lpstr>
      <vt:lpstr>Calibri</vt:lpstr>
      <vt:lpstr>Calibri Light</vt:lpstr>
      <vt:lpstr>Cambria Math</vt:lpstr>
      <vt:lpstr>Magneto</vt:lpstr>
      <vt:lpstr>Times</vt:lpstr>
      <vt:lpstr>Times New Roman</vt:lpstr>
      <vt:lpstr>Wingdings</vt:lpstr>
      <vt:lpstr>ASU_template</vt:lpstr>
      <vt:lpstr>1_ASU_template</vt:lpstr>
      <vt:lpstr>Equation</vt:lpstr>
      <vt:lpstr>Cyber-Security and Privacy Challenges in the Electrical Power System</vt:lpstr>
      <vt:lpstr>North American Electric Power Grid</vt:lpstr>
      <vt:lpstr>Electric Power System</vt:lpstr>
      <vt:lpstr>Hierarchical Cyber-physical Power System</vt:lpstr>
      <vt:lpstr>Energy Management System (EMS)</vt:lpstr>
      <vt:lpstr>Motivation</vt:lpstr>
      <vt:lpstr>Ukraine Cyber Attack</vt:lpstr>
      <vt:lpstr>Two-Pronged Approach</vt:lpstr>
      <vt:lpstr>False Data Injection (FDI) Attack </vt:lpstr>
      <vt:lpstr>System and Attack Model</vt:lpstr>
      <vt:lpstr>Worst-case Line Overflow FDI Attacks</vt:lpstr>
      <vt:lpstr>Worst-case Line Overflow FDI Attacks</vt:lpstr>
      <vt:lpstr>Worst-case Line Overflow FDI Attacks</vt:lpstr>
      <vt:lpstr>Worst-case Line Overflow FDI Attacks</vt:lpstr>
      <vt:lpstr>Worst-case Line Overflow FDI Attacks</vt:lpstr>
      <vt:lpstr>Worst-case Line Overflow FDI Attacks</vt:lpstr>
      <vt:lpstr>Optimization for worst-case attacks</vt:lpstr>
      <vt:lpstr>Numerical Results</vt:lpstr>
      <vt:lpstr>Attack Feasibility – Limited Attacker Information</vt:lpstr>
      <vt:lpstr>Attack Feasibility – Feasible for Large-scale Network?</vt:lpstr>
      <vt:lpstr>Attack Feasibility – Are PMU Vulnerable to FDI Attacks?  </vt:lpstr>
      <vt:lpstr>On-going Work</vt:lpstr>
      <vt:lpstr>Publications</vt:lpstr>
      <vt:lpstr>Other Critical Infrastructure</vt:lpstr>
      <vt:lpstr>PowerPoint Presentation</vt:lpstr>
      <vt:lpstr>Privacy in Smart Grid</vt:lpstr>
      <vt:lpstr>AMI: Privacy and Incentives</vt:lpstr>
      <vt:lpstr>AMI: Privacy and Incentives</vt:lpstr>
      <vt:lpstr>Game Theoretic Approach</vt:lpstr>
      <vt:lpstr>Competitive Privacy</vt:lpstr>
      <vt:lpstr>PowerPoint Presentation</vt:lpstr>
      <vt:lpstr>State of Art</vt:lpstr>
      <vt:lpstr>State of Art</vt:lpstr>
      <vt:lpstr>State of Art</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Power System Vulnerability to False Data Injection Attacks</dc:title>
  <dc:creator>Jiazi Zhang (Student)</dc:creator>
  <cp:lastModifiedBy>Chong Huang (Student)</cp:lastModifiedBy>
  <cp:revision>187</cp:revision>
  <dcterms:created xsi:type="dcterms:W3CDTF">2016-11-23T21:04:05Z</dcterms:created>
  <dcterms:modified xsi:type="dcterms:W3CDTF">2017-05-05T04:02:13Z</dcterms:modified>
</cp:coreProperties>
</file>