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Lst>
  <p:notesMasterIdLst>
    <p:notesMasterId r:id="rId23"/>
  </p:notesMasterIdLst>
  <p:sldIdLst>
    <p:sldId id="256" r:id="rId3"/>
    <p:sldId id="309" r:id="rId4"/>
    <p:sldId id="315" r:id="rId5"/>
    <p:sldId id="334" r:id="rId6"/>
    <p:sldId id="326" r:id="rId7"/>
    <p:sldId id="316" r:id="rId8"/>
    <p:sldId id="317" r:id="rId9"/>
    <p:sldId id="313" r:id="rId10"/>
    <p:sldId id="311" r:id="rId11"/>
    <p:sldId id="312" r:id="rId12"/>
    <p:sldId id="318" r:id="rId13"/>
    <p:sldId id="337" r:id="rId14"/>
    <p:sldId id="335" r:id="rId15"/>
    <p:sldId id="336" r:id="rId16"/>
    <p:sldId id="327" r:id="rId17"/>
    <p:sldId id="328" r:id="rId18"/>
    <p:sldId id="329" r:id="rId19"/>
    <p:sldId id="330" r:id="rId20"/>
    <p:sldId id="331" r:id="rId21"/>
    <p:sldId id="33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71" autoAdjust="0"/>
  </p:normalViewPr>
  <p:slideViewPr>
    <p:cSldViewPr>
      <p:cViewPr>
        <p:scale>
          <a:sx n="80" d="100"/>
          <a:sy n="80" d="100"/>
        </p:scale>
        <p:origin x="-2088" y="-1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955D3-21DF-4692-BBE8-470C8579EDFB}"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CDD8-E34A-4A27-8DB4-3175A613B9F7}" type="slidenum">
              <a:rPr lang="en-US" smtClean="0"/>
              <a:t>‹#›</a:t>
            </a:fld>
            <a:endParaRPr lang="en-US"/>
          </a:p>
        </p:txBody>
      </p:sp>
    </p:spTree>
    <p:extLst>
      <p:ext uri="{BB962C8B-B14F-4D97-AF65-F5344CB8AC3E}">
        <p14:creationId xmlns:p14="http://schemas.microsoft.com/office/powerpoint/2010/main" val="67017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smtClean="0"/>
              <a:t>This slide is critical for understanding the scalability and generality of the SGRS under development.  Observe that each exogenous input entering  specific module has three separable components, predictable component (day ahead, hour ahead, 10 minutes ahead); hard-to-predict component which contributes to  frequency distortion during normal operation; and very fast disturbance (small or large) which requires fast automation to ensure the system remains stable when this disturbance occurs.   General DyMonDS protocol requires that each module  has cyber to counteract all three  types of exogenous inputs. Each module has a derived class for managing predictable input (market participation, or scheduling in regulated industry); as well as two other derived classes, one for AGC and one for stabilization.   Standards  in support of  all these controllers must be in place for the interconnected system to have desired response.  Recall from Slide 2 that market clearing requires system-wide information exchange;; this results in reference schedule given to  derived market class of each module.  Luckily, both AGC and stabilization  can be shown to require only distributed information exchange.  This makes the fast time scale simulator distributed and therefore this part of the platform is implemented using parallel algorithms.   It is explained in part in the report and other references are available for full explanation of  how this works. </a:t>
            </a:r>
          </a:p>
          <a:p>
            <a:endParaRPr lang="en-US" altLang="en-US" smtClean="0"/>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F852BE-B33B-4BC5-B258-0500BD158F8B}" type="slidenum">
              <a:rPr lang="en-US" altLang="en-US">
                <a:solidFill>
                  <a:prstClr val="black"/>
                </a:solidFill>
              </a:rPr>
              <a:pPr eaLnBrk="1" hangingPunct="1">
                <a:spcBef>
                  <a:spcPct val="0"/>
                </a:spcBef>
              </a:pPr>
              <a:t>20</a:t>
            </a:fld>
            <a:endParaRPr lang="en-US" altLang="en-US">
              <a:solidFill>
                <a:prstClr val="black"/>
              </a:solidFill>
            </a:endParaRPr>
          </a:p>
        </p:txBody>
      </p:sp>
    </p:spTree>
    <p:extLst>
      <p:ext uri="{BB962C8B-B14F-4D97-AF65-F5344CB8AC3E}">
        <p14:creationId xmlns:p14="http://schemas.microsoft.com/office/powerpoint/2010/main" val="541631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7B70B-FB6D-4EE8-9210-9AC4942AFE2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61FB5-B6E5-4A9F-89EF-2675BFD173B8}" type="slidenum">
              <a:rPr lang="en-US" smtClean="0"/>
              <a:t>‹#›</a:t>
            </a:fld>
            <a:endParaRPr lang="en-US"/>
          </a:p>
        </p:txBody>
      </p:sp>
      <p:pic>
        <p:nvPicPr>
          <p:cNvPr id="8194" name="Picture 2" descr="https://www.eecs.mit.edu/sites/default/files/taxonomy-images/mit-lids-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10475" y="41275"/>
            <a:ext cx="1524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media.glassdoor.com/sqll/347032/mit-lincoln-laboratory-square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781"/>
            <a:ext cx="1440656" cy="144065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static1.squarespace.com/static/54bb4cfce4b045585ada36f7/t/570c9d9ec2ea513f7d9dd853/1460444576001/MIT+logo@2x.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9567" t="19618" r="28834" b="17166"/>
          <a:stretch/>
        </p:blipFill>
        <p:spPr bwMode="auto">
          <a:xfrm>
            <a:off x="3429000" y="69850"/>
            <a:ext cx="2286000" cy="127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4284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B70B-FB6D-4EE8-9210-9AC4942AFE2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47469794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B70B-FB6D-4EE8-9210-9AC4942AFE2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96820377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2103" indent="0" algn="ctr">
              <a:buNone/>
              <a:defRPr>
                <a:solidFill>
                  <a:schemeClr val="tx1">
                    <a:tint val="75000"/>
                  </a:schemeClr>
                </a:solidFill>
              </a:defRPr>
            </a:lvl2pPr>
            <a:lvl3pPr marL="764207" indent="0" algn="ctr">
              <a:buNone/>
              <a:defRPr>
                <a:solidFill>
                  <a:schemeClr val="tx1">
                    <a:tint val="75000"/>
                  </a:schemeClr>
                </a:solidFill>
              </a:defRPr>
            </a:lvl3pPr>
            <a:lvl4pPr marL="1146310" indent="0" algn="ctr">
              <a:buNone/>
              <a:defRPr>
                <a:solidFill>
                  <a:schemeClr val="tx1">
                    <a:tint val="75000"/>
                  </a:schemeClr>
                </a:solidFill>
              </a:defRPr>
            </a:lvl4pPr>
            <a:lvl5pPr marL="1528414" indent="0" algn="ctr">
              <a:buNone/>
              <a:defRPr>
                <a:solidFill>
                  <a:schemeClr val="tx1">
                    <a:tint val="75000"/>
                  </a:schemeClr>
                </a:solidFill>
              </a:defRPr>
            </a:lvl5pPr>
            <a:lvl6pPr marL="1910517" indent="0" algn="ctr">
              <a:buNone/>
              <a:defRPr>
                <a:solidFill>
                  <a:schemeClr val="tx1">
                    <a:tint val="75000"/>
                  </a:schemeClr>
                </a:solidFill>
              </a:defRPr>
            </a:lvl6pPr>
            <a:lvl7pPr marL="2292621" indent="0" algn="ctr">
              <a:buNone/>
              <a:defRPr>
                <a:solidFill>
                  <a:schemeClr val="tx1">
                    <a:tint val="75000"/>
                  </a:schemeClr>
                </a:solidFill>
              </a:defRPr>
            </a:lvl7pPr>
            <a:lvl8pPr marL="2674724" indent="0" algn="ctr">
              <a:buNone/>
              <a:defRPr>
                <a:solidFill>
                  <a:schemeClr val="tx1">
                    <a:tint val="75000"/>
                  </a:schemeClr>
                </a:solidFill>
              </a:defRPr>
            </a:lvl8pPr>
            <a:lvl9pPr marL="30568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1489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39638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338"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669">
                <a:solidFill>
                  <a:schemeClr val="tx1">
                    <a:tint val="75000"/>
                  </a:schemeClr>
                </a:solidFill>
              </a:defRPr>
            </a:lvl1pPr>
            <a:lvl2pPr marL="382103" indent="0">
              <a:buNone/>
              <a:defRPr sz="1500">
                <a:solidFill>
                  <a:schemeClr val="tx1">
                    <a:tint val="75000"/>
                  </a:schemeClr>
                </a:solidFill>
              </a:defRPr>
            </a:lvl2pPr>
            <a:lvl3pPr marL="764207" indent="0">
              <a:buNone/>
              <a:defRPr sz="1331">
                <a:solidFill>
                  <a:schemeClr val="tx1">
                    <a:tint val="75000"/>
                  </a:schemeClr>
                </a:solidFill>
              </a:defRPr>
            </a:lvl3pPr>
            <a:lvl4pPr marL="1146310" indent="0">
              <a:buNone/>
              <a:defRPr sz="1163">
                <a:solidFill>
                  <a:schemeClr val="tx1">
                    <a:tint val="75000"/>
                  </a:schemeClr>
                </a:solidFill>
              </a:defRPr>
            </a:lvl4pPr>
            <a:lvl5pPr marL="1528414" indent="0">
              <a:buNone/>
              <a:defRPr sz="1163">
                <a:solidFill>
                  <a:schemeClr val="tx1">
                    <a:tint val="75000"/>
                  </a:schemeClr>
                </a:solidFill>
              </a:defRPr>
            </a:lvl5pPr>
            <a:lvl6pPr marL="1910517" indent="0">
              <a:buNone/>
              <a:defRPr sz="1163">
                <a:solidFill>
                  <a:schemeClr val="tx1">
                    <a:tint val="75000"/>
                  </a:schemeClr>
                </a:solidFill>
              </a:defRPr>
            </a:lvl6pPr>
            <a:lvl7pPr marL="2292621" indent="0">
              <a:buNone/>
              <a:defRPr sz="1163">
                <a:solidFill>
                  <a:schemeClr val="tx1">
                    <a:tint val="75000"/>
                  </a:schemeClr>
                </a:solidFill>
              </a:defRPr>
            </a:lvl7pPr>
            <a:lvl8pPr marL="2674724" indent="0">
              <a:buNone/>
              <a:defRPr sz="1163">
                <a:solidFill>
                  <a:schemeClr val="tx1">
                    <a:tint val="75000"/>
                  </a:schemeClr>
                </a:solidFill>
              </a:defRPr>
            </a:lvl8pPr>
            <a:lvl9pPr marL="3056828" indent="0">
              <a:buNone/>
              <a:defRPr sz="116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396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877" y="7680325"/>
            <a:ext cx="17205325" cy="21724938"/>
          </a:xfrm>
        </p:spPr>
        <p:txBody>
          <a:bodyPr/>
          <a:lstStyle>
            <a:lvl1pPr>
              <a:defRPr sz="2344"/>
            </a:lvl1pPr>
            <a:lvl2pPr>
              <a:defRPr sz="2006"/>
            </a:lvl2pPr>
            <a:lvl3pPr>
              <a:defRPr sz="1669"/>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8602" y="7680325"/>
            <a:ext cx="17205325" cy="21724938"/>
          </a:xfrm>
        </p:spPr>
        <p:txBody>
          <a:bodyPr/>
          <a:lstStyle>
            <a:lvl1pPr>
              <a:defRPr sz="2344"/>
            </a:lvl1pPr>
            <a:lvl2pPr>
              <a:defRPr sz="2006"/>
            </a:lvl2pPr>
            <a:lvl3pPr>
              <a:defRPr sz="1669"/>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0855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6" b="1"/>
            </a:lvl1pPr>
            <a:lvl2pPr marL="382103" indent="0">
              <a:buNone/>
              <a:defRPr sz="1669" b="1"/>
            </a:lvl2pPr>
            <a:lvl3pPr marL="764207" indent="0">
              <a:buNone/>
              <a:defRPr sz="1500" b="1"/>
            </a:lvl3pPr>
            <a:lvl4pPr marL="1146310" indent="0">
              <a:buNone/>
              <a:defRPr sz="1331" b="1"/>
            </a:lvl4pPr>
            <a:lvl5pPr marL="1528414" indent="0">
              <a:buNone/>
              <a:defRPr sz="1331" b="1"/>
            </a:lvl5pPr>
            <a:lvl6pPr marL="1910517" indent="0">
              <a:buNone/>
              <a:defRPr sz="1331" b="1"/>
            </a:lvl6pPr>
            <a:lvl7pPr marL="2292621" indent="0">
              <a:buNone/>
              <a:defRPr sz="1331" b="1"/>
            </a:lvl7pPr>
            <a:lvl8pPr marL="2674724" indent="0">
              <a:buNone/>
              <a:defRPr sz="1331" b="1"/>
            </a:lvl8pPr>
            <a:lvl9pPr marL="3056828" indent="0">
              <a:buNone/>
              <a:defRPr sz="1331"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6"/>
            </a:lvl1pPr>
            <a:lvl2pPr>
              <a:defRPr sz="1669"/>
            </a:lvl2pPr>
            <a:lvl3pPr>
              <a:defRPr sz="1500"/>
            </a:lvl3pPr>
            <a:lvl4pPr>
              <a:defRPr sz="1331"/>
            </a:lvl4pPr>
            <a:lvl5pPr>
              <a:defRPr sz="1331"/>
            </a:lvl5pPr>
            <a:lvl6pPr>
              <a:defRPr sz="1331"/>
            </a:lvl6pPr>
            <a:lvl7pPr>
              <a:defRPr sz="1331"/>
            </a:lvl7pPr>
            <a:lvl8pPr>
              <a:defRPr sz="1331"/>
            </a:lvl8pPr>
            <a:lvl9pPr>
              <a:defRPr sz="13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006" b="1"/>
            </a:lvl1pPr>
            <a:lvl2pPr marL="382103" indent="0">
              <a:buNone/>
              <a:defRPr sz="1669" b="1"/>
            </a:lvl2pPr>
            <a:lvl3pPr marL="764207" indent="0">
              <a:buNone/>
              <a:defRPr sz="1500" b="1"/>
            </a:lvl3pPr>
            <a:lvl4pPr marL="1146310" indent="0">
              <a:buNone/>
              <a:defRPr sz="1331" b="1"/>
            </a:lvl4pPr>
            <a:lvl5pPr marL="1528414" indent="0">
              <a:buNone/>
              <a:defRPr sz="1331" b="1"/>
            </a:lvl5pPr>
            <a:lvl6pPr marL="1910517" indent="0">
              <a:buNone/>
              <a:defRPr sz="1331" b="1"/>
            </a:lvl6pPr>
            <a:lvl7pPr marL="2292621" indent="0">
              <a:buNone/>
              <a:defRPr sz="1331" b="1"/>
            </a:lvl7pPr>
            <a:lvl8pPr marL="2674724" indent="0">
              <a:buNone/>
              <a:defRPr sz="1331" b="1"/>
            </a:lvl8pPr>
            <a:lvl9pPr marL="3056828" indent="0">
              <a:buNone/>
              <a:defRPr sz="1331"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006"/>
            </a:lvl1pPr>
            <a:lvl2pPr>
              <a:defRPr sz="1669"/>
            </a:lvl2pPr>
            <a:lvl3pPr>
              <a:defRPr sz="1500"/>
            </a:lvl3pPr>
            <a:lvl4pPr>
              <a:defRPr sz="1331"/>
            </a:lvl4pPr>
            <a:lvl5pPr>
              <a:defRPr sz="1331"/>
            </a:lvl5pPr>
            <a:lvl6pPr>
              <a:defRPr sz="1331"/>
            </a:lvl6pPr>
            <a:lvl7pPr>
              <a:defRPr sz="1331"/>
            </a:lvl7pPr>
            <a:lvl8pPr>
              <a:defRPr sz="1331"/>
            </a:lvl8pPr>
            <a:lvl9pPr>
              <a:defRPr sz="13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97360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3329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6024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669"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2682"/>
            </a:lvl1pPr>
            <a:lvl2pPr>
              <a:defRPr sz="2344"/>
            </a:lvl2pPr>
            <a:lvl3pPr>
              <a:defRPr sz="2006"/>
            </a:lvl3pPr>
            <a:lvl4pPr>
              <a:defRPr sz="1669"/>
            </a:lvl4pPr>
            <a:lvl5pPr>
              <a:defRPr sz="1669"/>
            </a:lvl5pPr>
            <a:lvl6pPr>
              <a:defRPr sz="1669"/>
            </a:lvl6pPr>
            <a:lvl7pPr>
              <a:defRPr sz="1669"/>
            </a:lvl7pPr>
            <a:lvl8pPr>
              <a:defRPr sz="1669"/>
            </a:lvl8pPr>
            <a:lvl9pPr>
              <a:defRPr sz="16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63"/>
            </a:lvl1pPr>
            <a:lvl2pPr marL="382103" indent="0">
              <a:buNone/>
              <a:defRPr sz="994"/>
            </a:lvl2pPr>
            <a:lvl3pPr marL="764207" indent="0">
              <a:buNone/>
              <a:defRPr sz="844"/>
            </a:lvl3pPr>
            <a:lvl4pPr marL="1146310" indent="0">
              <a:buNone/>
              <a:defRPr sz="750"/>
            </a:lvl4pPr>
            <a:lvl5pPr marL="1528414" indent="0">
              <a:buNone/>
              <a:defRPr sz="750"/>
            </a:lvl5pPr>
            <a:lvl6pPr marL="1910517" indent="0">
              <a:buNone/>
              <a:defRPr sz="750"/>
            </a:lvl6pPr>
            <a:lvl7pPr marL="2292621" indent="0">
              <a:buNone/>
              <a:defRPr sz="750"/>
            </a:lvl7pPr>
            <a:lvl8pPr marL="2674724" indent="0">
              <a:buNone/>
              <a:defRPr sz="750"/>
            </a:lvl8pPr>
            <a:lvl9pPr marL="305682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8256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C00000"/>
              </a:buClr>
              <a:buFont typeface="Wingdings" panose="05000000000000000000" pitchFamily="2" charset="2"/>
              <a:buChar char="v"/>
              <a:defRPr/>
            </a:lvl1pPr>
            <a:lvl2pPr marL="742950" indent="-285750">
              <a:buClr>
                <a:srgbClr val="C00000"/>
              </a:buClr>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505200" y="6356350"/>
            <a:ext cx="2133600" cy="365125"/>
          </a:xfrm>
        </p:spPr>
        <p:txBody>
          <a:bodyPr/>
          <a:lstStyle/>
          <a:p>
            <a:fld id="{89C61FB5-B6E5-4A9F-89EF-2675BFD173B8}" type="slidenum">
              <a:rPr lang="en-US" smtClean="0"/>
              <a:t>‹#›</a:t>
            </a:fld>
            <a:endParaRPr lang="en-US"/>
          </a:p>
        </p:txBody>
      </p:sp>
      <p:pic>
        <p:nvPicPr>
          <p:cNvPr id="7" name="Picture 12" descr="https://static1.squarespace.com/static/54bb4cfce4b045585ada36f7/t/570c9d9ec2ea513f7d9dd853/1460444576001/MIT+logo@2x.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9567" t="19618" r="28834" b="17166"/>
          <a:stretch/>
        </p:blipFill>
        <p:spPr bwMode="auto">
          <a:xfrm>
            <a:off x="8339846" y="6356349"/>
            <a:ext cx="804153" cy="448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media.glassdoor.com/sqll/347032/mit-lincoln-laboratory-square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642" y="6356349"/>
            <a:ext cx="448469" cy="44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86034"/>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69"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682"/>
            </a:lvl1pPr>
            <a:lvl2pPr marL="382103" indent="0">
              <a:buNone/>
              <a:defRPr sz="2344"/>
            </a:lvl2pPr>
            <a:lvl3pPr marL="764207" indent="0">
              <a:buNone/>
              <a:defRPr sz="2006"/>
            </a:lvl3pPr>
            <a:lvl4pPr marL="1146310" indent="0">
              <a:buNone/>
              <a:defRPr sz="1669"/>
            </a:lvl4pPr>
            <a:lvl5pPr marL="1528414" indent="0">
              <a:buNone/>
              <a:defRPr sz="1669"/>
            </a:lvl5pPr>
            <a:lvl6pPr marL="1910517" indent="0">
              <a:buNone/>
              <a:defRPr sz="1669"/>
            </a:lvl6pPr>
            <a:lvl7pPr marL="2292621" indent="0">
              <a:buNone/>
              <a:defRPr sz="1669"/>
            </a:lvl7pPr>
            <a:lvl8pPr marL="2674724" indent="0">
              <a:buNone/>
              <a:defRPr sz="1669"/>
            </a:lvl8pPr>
            <a:lvl9pPr marL="3056828" indent="0">
              <a:buNone/>
              <a:defRPr sz="1669"/>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63"/>
            </a:lvl1pPr>
            <a:lvl2pPr marL="382103" indent="0">
              <a:buNone/>
              <a:defRPr sz="994"/>
            </a:lvl2pPr>
            <a:lvl3pPr marL="764207" indent="0">
              <a:buNone/>
              <a:defRPr sz="844"/>
            </a:lvl3pPr>
            <a:lvl4pPr marL="1146310" indent="0">
              <a:buNone/>
              <a:defRPr sz="750"/>
            </a:lvl4pPr>
            <a:lvl5pPr marL="1528414" indent="0">
              <a:buNone/>
              <a:defRPr sz="750"/>
            </a:lvl5pPr>
            <a:lvl6pPr marL="1910517" indent="0">
              <a:buNone/>
              <a:defRPr sz="750"/>
            </a:lvl6pPr>
            <a:lvl7pPr marL="2292621" indent="0">
              <a:buNone/>
              <a:defRPr sz="750"/>
            </a:lvl7pPr>
            <a:lvl8pPr marL="2674724" indent="0">
              <a:buNone/>
              <a:defRPr sz="750"/>
            </a:lvl8pPr>
            <a:lvl9pPr marL="305682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24169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8371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163" y="1317625"/>
            <a:ext cx="8640762"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876" y="1317625"/>
            <a:ext cx="25769888"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38D86-1B14-4173-9577-F5A2BD9CE4D8}" type="datetimeFigureOut">
              <a:rPr lang="en-US" smtClean="0">
                <a:solidFill>
                  <a:srgbClr val="000000">
                    <a:tint val="75000"/>
                  </a:srgbClr>
                </a:solidFill>
              </a:rPr>
              <a:pPr/>
              <a:t>5/25/17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5E960CDA-7B5E-478D-A44F-9DB13190B96A}"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2414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7B70B-FB6D-4EE8-9210-9AC4942AFE2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333169974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7B70B-FB6D-4EE8-9210-9AC4942AFE2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157975245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7B70B-FB6D-4EE8-9210-9AC4942AFE20}"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389952191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7B70B-FB6D-4EE8-9210-9AC4942AFE20}"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121107540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7B70B-FB6D-4EE8-9210-9AC4942AFE20}"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284874261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7B70B-FB6D-4EE8-9210-9AC4942AFE2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385636646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7B70B-FB6D-4EE8-9210-9AC4942AFE2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61FB5-B6E5-4A9F-89EF-2675BFD173B8}" type="slidenum">
              <a:rPr lang="en-US" smtClean="0"/>
              <a:t>‹#›</a:t>
            </a:fld>
            <a:endParaRPr lang="en-US"/>
          </a:p>
        </p:txBody>
      </p:sp>
    </p:spTree>
    <p:extLst>
      <p:ext uri="{BB962C8B-B14F-4D97-AF65-F5344CB8AC3E}">
        <p14:creationId xmlns:p14="http://schemas.microsoft.com/office/powerpoint/2010/main" val="106043385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7B70B-FB6D-4EE8-9210-9AC4942AFE20}"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61FB5-B6E5-4A9F-89EF-2675BFD173B8}" type="slidenum">
              <a:rPr lang="en-US" smtClean="0"/>
              <a:t>‹#›</a:t>
            </a:fld>
            <a:endParaRPr lang="en-US"/>
          </a:p>
        </p:txBody>
      </p:sp>
    </p:spTree>
    <p:extLst>
      <p:ext uri="{BB962C8B-B14F-4D97-AF65-F5344CB8AC3E}">
        <p14:creationId xmlns:p14="http://schemas.microsoft.com/office/powerpoint/2010/main" val="394014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407557" tIns="203779" rIns="407557" bIns="203779" rtlCol="0" anchor="ctr"/>
          <a:lstStyle>
            <a:lvl1pPr algn="l">
              <a:defRPr sz="994">
                <a:solidFill>
                  <a:schemeClr val="tx1">
                    <a:tint val="75000"/>
                  </a:schemeClr>
                </a:solidFill>
              </a:defRPr>
            </a:lvl1pPr>
          </a:lstStyle>
          <a:p>
            <a:pPr defTabSz="764125"/>
            <a:fld id="{04738D86-1B14-4173-9577-F5A2BD9CE4D8}" type="datetimeFigureOut">
              <a:rPr lang="en-US" smtClean="0">
                <a:solidFill>
                  <a:srgbClr val="000000">
                    <a:tint val="75000"/>
                  </a:srgbClr>
                </a:solidFill>
              </a:rPr>
              <a:pPr defTabSz="764125"/>
              <a:t>5/25/17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407557" tIns="203779" rIns="407557" bIns="203779" rtlCol="0" anchor="ctr"/>
          <a:lstStyle>
            <a:lvl1pPr algn="ctr">
              <a:defRPr sz="994">
                <a:solidFill>
                  <a:schemeClr val="tx1">
                    <a:tint val="75000"/>
                  </a:schemeClr>
                </a:solidFill>
              </a:defRPr>
            </a:lvl1pPr>
          </a:lstStyle>
          <a:p>
            <a:pPr defTabSz="764125"/>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407557" tIns="203779" rIns="407557" bIns="203779" rtlCol="0" anchor="ctr"/>
          <a:lstStyle>
            <a:lvl1pPr algn="r">
              <a:defRPr sz="994">
                <a:solidFill>
                  <a:schemeClr val="tx1">
                    <a:tint val="75000"/>
                  </a:schemeClr>
                </a:solidFill>
              </a:defRPr>
            </a:lvl1pPr>
          </a:lstStyle>
          <a:p>
            <a:pPr defTabSz="764125"/>
            <a:fld id="{5E960CDA-7B5E-478D-A44F-9DB13190B96A}" type="slidenum">
              <a:rPr lang="en-US" smtClean="0">
                <a:solidFill>
                  <a:srgbClr val="000000">
                    <a:tint val="75000"/>
                  </a:srgbClr>
                </a:solidFill>
              </a:rPr>
              <a:pPr defTabSz="764125"/>
              <a:t>‹#›</a:t>
            </a:fld>
            <a:endParaRPr lang="en-US">
              <a:solidFill>
                <a:srgbClr val="000000">
                  <a:tint val="75000"/>
                </a:srgbClr>
              </a:solidFill>
            </a:endParaRPr>
          </a:p>
        </p:txBody>
      </p:sp>
    </p:spTree>
    <p:extLst>
      <p:ext uri="{BB962C8B-B14F-4D97-AF65-F5344CB8AC3E}">
        <p14:creationId xmlns:p14="http://schemas.microsoft.com/office/powerpoint/2010/main" val="154581086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764207" rtl="0" eaLnBrk="1" latinLnBrk="0" hangingPunct="1">
        <a:spcBef>
          <a:spcPct val="0"/>
        </a:spcBef>
        <a:buNone/>
        <a:defRPr sz="3675" kern="1200">
          <a:solidFill>
            <a:schemeClr val="tx1"/>
          </a:solidFill>
          <a:latin typeface="+mj-lt"/>
          <a:ea typeface="+mj-ea"/>
          <a:cs typeface="+mj-cs"/>
        </a:defRPr>
      </a:lvl1pPr>
    </p:titleStyle>
    <p:bodyStyle>
      <a:lvl1pPr marL="286578" indent="-286578" algn="l" defTabSz="764207" rtl="0" eaLnBrk="1" latinLnBrk="0" hangingPunct="1">
        <a:spcBef>
          <a:spcPct val="20000"/>
        </a:spcBef>
        <a:buFont typeface="Arial" pitchFamily="34" charset="0"/>
        <a:buChar char="•"/>
        <a:defRPr sz="2682" kern="1200">
          <a:solidFill>
            <a:schemeClr val="tx1"/>
          </a:solidFill>
          <a:latin typeface="+mn-lt"/>
          <a:ea typeface="+mn-ea"/>
          <a:cs typeface="+mn-cs"/>
        </a:defRPr>
      </a:lvl1pPr>
      <a:lvl2pPr marL="620918" indent="-238815" algn="l" defTabSz="764207" rtl="0" eaLnBrk="1" latinLnBrk="0" hangingPunct="1">
        <a:spcBef>
          <a:spcPct val="20000"/>
        </a:spcBef>
        <a:buFont typeface="Arial" pitchFamily="34" charset="0"/>
        <a:buChar char="–"/>
        <a:defRPr sz="2344" kern="1200">
          <a:solidFill>
            <a:schemeClr val="tx1"/>
          </a:solidFill>
          <a:latin typeface="+mn-lt"/>
          <a:ea typeface="+mn-ea"/>
          <a:cs typeface="+mn-cs"/>
        </a:defRPr>
      </a:lvl2pPr>
      <a:lvl3pPr marL="955259" indent="-191052" algn="l" defTabSz="764207" rtl="0" eaLnBrk="1" latinLnBrk="0" hangingPunct="1">
        <a:spcBef>
          <a:spcPct val="20000"/>
        </a:spcBef>
        <a:buFont typeface="Arial" pitchFamily="34" charset="0"/>
        <a:buChar char="•"/>
        <a:defRPr sz="2006" kern="1200">
          <a:solidFill>
            <a:schemeClr val="tx1"/>
          </a:solidFill>
          <a:latin typeface="+mn-lt"/>
          <a:ea typeface="+mn-ea"/>
          <a:cs typeface="+mn-cs"/>
        </a:defRPr>
      </a:lvl3pPr>
      <a:lvl4pPr marL="1337362" indent="-191052" algn="l" defTabSz="764207" rtl="0" eaLnBrk="1" latinLnBrk="0" hangingPunct="1">
        <a:spcBef>
          <a:spcPct val="20000"/>
        </a:spcBef>
        <a:buFont typeface="Arial" pitchFamily="34" charset="0"/>
        <a:buChar char="–"/>
        <a:defRPr sz="1669" kern="1200">
          <a:solidFill>
            <a:schemeClr val="tx1"/>
          </a:solidFill>
          <a:latin typeface="+mn-lt"/>
          <a:ea typeface="+mn-ea"/>
          <a:cs typeface="+mn-cs"/>
        </a:defRPr>
      </a:lvl4pPr>
      <a:lvl5pPr marL="1719466" indent="-191052" algn="l" defTabSz="764207" rtl="0" eaLnBrk="1" latinLnBrk="0" hangingPunct="1">
        <a:spcBef>
          <a:spcPct val="20000"/>
        </a:spcBef>
        <a:buFont typeface="Arial" pitchFamily="34" charset="0"/>
        <a:buChar char="»"/>
        <a:defRPr sz="1669" kern="1200">
          <a:solidFill>
            <a:schemeClr val="tx1"/>
          </a:solidFill>
          <a:latin typeface="+mn-lt"/>
          <a:ea typeface="+mn-ea"/>
          <a:cs typeface="+mn-cs"/>
        </a:defRPr>
      </a:lvl5pPr>
      <a:lvl6pPr marL="2101569" indent="-191052" algn="l" defTabSz="764207" rtl="0" eaLnBrk="1" latinLnBrk="0" hangingPunct="1">
        <a:spcBef>
          <a:spcPct val="20000"/>
        </a:spcBef>
        <a:buFont typeface="Arial" pitchFamily="34" charset="0"/>
        <a:buChar char="•"/>
        <a:defRPr sz="1669" kern="1200">
          <a:solidFill>
            <a:schemeClr val="tx1"/>
          </a:solidFill>
          <a:latin typeface="+mn-lt"/>
          <a:ea typeface="+mn-ea"/>
          <a:cs typeface="+mn-cs"/>
        </a:defRPr>
      </a:lvl6pPr>
      <a:lvl7pPr marL="2483673" indent="-191052" algn="l" defTabSz="764207" rtl="0" eaLnBrk="1" latinLnBrk="0" hangingPunct="1">
        <a:spcBef>
          <a:spcPct val="20000"/>
        </a:spcBef>
        <a:buFont typeface="Arial" pitchFamily="34" charset="0"/>
        <a:buChar char="•"/>
        <a:defRPr sz="1669" kern="1200">
          <a:solidFill>
            <a:schemeClr val="tx1"/>
          </a:solidFill>
          <a:latin typeface="+mn-lt"/>
          <a:ea typeface="+mn-ea"/>
          <a:cs typeface="+mn-cs"/>
        </a:defRPr>
      </a:lvl7pPr>
      <a:lvl8pPr marL="2865776" indent="-191052" algn="l" defTabSz="764207" rtl="0" eaLnBrk="1" latinLnBrk="0" hangingPunct="1">
        <a:spcBef>
          <a:spcPct val="20000"/>
        </a:spcBef>
        <a:buFont typeface="Arial" pitchFamily="34" charset="0"/>
        <a:buChar char="•"/>
        <a:defRPr sz="1669" kern="1200">
          <a:solidFill>
            <a:schemeClr val="tx1"/>
          </a:solidFill>
          <a:latin typeface="+mn-lt"/>
          <a:ea typeface="+mn-ea"/>
          <a:cs typeface="+mn-cs"/>
        </a:defRPr>
      </a:lvl8pPr>
      <a:lvl9pPr marL="3247879" indent="-191052" algn="l" defTabSz="764207" rtl="0" eaLnBrk="1" latinLnBrk="0" hangingPunct="1">
        <a:spcBef>
          <a:spcPct val="20000"/>
        </a:spcBef>
        <a:buFont typeface="Arial" pitchFamily="34" charset="0"/>
        <a:buChar char="•"/>
        <a:defRPr sz="1669" kern="1200">
          <a:solidFill>
            <a:schemeClr val="tx1"/>
          </a:solidFill>
          <a:latin typeface="+mn-lt"/>
          <a:ea typeface="+mn-ea"/>
          <a:cs typeface="+mn-cs"/>
        </a:defRPr>
      </a:lvl9pPr>
    </p:bodyStyle>
    <p:otherStyle>
      <a:defPPr>
        <a:defRPr lang="en-US"/>
      </a:defPPr>
      <a:lvl1pPr marL="0" algn="l" defTabSz="764207" rtl="0" eaLnBrk="1" latinLnBrk="0" hangingPunct="1">
        <a:defRPr sz="1500" kern="1200">
          <a:solidFill>
            <a:schemeClr val="tx1"/>
          </a:solidFill>
          <a:latin typeface="+mn-lt"/>
          <a:ea typeface="+mn-ea"/>
          <a:cs typeface="+mn-cs"/>
        </a:defRPr>
      </a:lvl1pPr>
      <a:lvl2pPr marL="382103" algn="l" defTabSz="764207" rtl="0" eaLnBrk="1" latinLnBrk="0" hangingPunct="1">
        <a:defRPr sz="1500" kern="1200">
          <a:solidFill>
            <a:schemeClr val="tx1"/>
          </a:solidFill>
          <a:latin typeface="+mn-lt"/>
          <a:ea typeface="+mn-ea"/>
          <a:cs typeface="+mn-cs"/>
        </a:defRPr>
      </a:lvl2pPr>
      <a:lvl3pPr marL="764207" algn="l" defTabSz="764207" rtl="0" eaLnBrk="1" latinLnBrk="0" hangingPunct="1">
        <a:defRPr sz="1500" kern="1200">
          <a:solidFill>
            <a:schemeClr val="tx1"/>
          </a:solidFill>
          <a:latin typeface="+mn-lt"/>
          <a:ea typeface="+mn-ea"/>
          <a:cs typeface="+mn-cs"/>
        </a:defRPr>
      </a:lvl3pPr>
      <a:lvl4pPr marL="1146310" algn="l" defTabSz="764207" rtl="0" eaLnBrk="1" latinLnBrk="0" hangingPunct="1">
        <a:defRPr sz="1500" kern="1200">
          <a:solidFill>
            <a:schemeClr val="tx1"/>
          </a:solidFill>
          <a:latin typeface="+mn-lt"/>
          <a:ea typeface="+mn-ea"/>
          <a:cs typeface="+mn-cs"/>
        </a:defRPr>
      </a:lvl4pPr>
      <a:lvl5pPr marL="1528414" algn="l" defTabSz="764207" rtl="0" eaLnBrk="1" latinLnBrk="0" hangingPunct="1">
        <a:defRPr sz="1500" kern="1200">
          <a:solidFill>
            <a:schemeClr val="tx1"/>
          </a:solidFill>
          <a:latin typeface="+mn-lt"/>
          <a:ea typeface="+mn-ea"/>
          <a:cs typeface="+mn-cs"/>
        </a:defRPr>
      </a:lvl5pPr>
      <a:lvl6pPr marL="1910517" algn="l" defTabSz="764207" rtl="0" eaLnBrk="1" latinLnBrk="0" hangingPunct="1">
        <a:defRPr sz="1500" kern="1200">
          <a:solidFill>
            <a:schemeClr val="tx1"/>
          </a:solidFill>
          <a:latin typeface="+mn-lt"/>
          <a:ea typeface="+mn-ea"/>
          <a:cs typeface="+mn-cs"/>
        </a:defRPr>
      </a:lvl6pPr>
      <a:lvl7pPr marL="2292621" algn="l" defTabSz="764207" rtl="0" eaLnBrk="1" latinLnBrk="0" hangingPunct="1">
        <a:defRPr sz="1500" kern="1200">
          <a:solidFill>
            <a:schemeClr val="tx1"/>
          </a:solidFill>
          <a:latin typeface="+mn-lt"/>
          <a:ea typeface="+mn-ea"/>
          <a:cs typeface="+mn-cs"/>
        </a:defRPr>
      </a:lvl7pPr>
      <a:lvl8pPr marL="2674724" algn="l" defTabSz="764207" rtl="0" eaLnBrk="1" latinLnBrk="0" hangingPunct="1">
        <a:defRPr sz="1500" kern="1200">
          <a:solidFill>
            <a:schemeClr val="tx1"/>
          </a:solidFill>
          <a:latin typeface="+mn-lt"/>
          <a:ea typeface="+mn-ea"/>
          <a:cs typeface="+mn-cs"/>
        </a:defRPr>
      </a:lvl8pPr>
      <a:lvl9pPr marL="3056828" algn="l" defTabSz="764207"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ilic@mit.edu" TargetMode="External"/><Relationship Id="rId3" Type="http://schemas.openxmlformats.org/officeDocument/2006/relationships/hyperlink" Target="https://lidssmart2017.mit.edu/loca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600200"/>
            <a:ext cx="8953500" cy="3809999"/>
          </a:xfrm>
        </p:spPr>
        <p:txBody>
          <a:bodyPr>
            <a:noAutofit/>
          </a:bodyPr>
          <a:lstStyle/>
          <a:p>
            <a:r>
              <a:rPr lang="en-US" sz="5000" b="1" dirty="0" smtClean="0"/>
              <a:t/>
            </a:r>
            <a:br>
              <a:rPr lang="en-US" sz="5000" b="1" dirty="0" smtClean="0"/>
            </a:br>
            <a:endParaRPr lang="en-US" sz="5000" b="1" dirty="0"/>
          </a:p>
        </p:txBody>
      </p:sp>
      <p:sp>
        <p:nvSpPr>
          <p:cNvPr id="3" name="Subtitle 2"/>
          <p:cNvSpPr>
            <a:spLocks noGrp="1"/>
          </p:cNvSpPr>
          <p:nvPr>
            <p:ph type="subTitle" idx="1"/>
          </p:nvPr>
        </p:nvSpPr>
        <p:spPr>
          <a:xfrm>
            <a:off x="1371600" y="4572000"/>
            <a:ext cx="6477000" cy="1752600"/>
          </a:xfrm>
        </p:spPr>
        <p:txBody>
          <a:bodyPr>
            <a:normAutofit fontScale="55000" lnSpcReduction="20000"/>
          </a:bodyPr>
          <a:lstStyle/>
          <a:p>
            <a:r>
              <a:rPr lang="en-US" dirty="0" smtClean="0"/>
              <a:t>MIT-LL/MIT</a:t>
            </a:r>
          </a:p>
          <a:p>
            <a:r>
              <a:rPr lang="en-US" dirty="0" smtClean="0"/>
              <a:t>Marija Ilic </a:t>
            </a:r>
            <a:r>
              <a:rPr lang="en-US" dirty="0" smtClean="0">
                <a:hlinkClick r:id="rId2"/>
              </a:rPr>
              <a:t>ilic@mit.edu</a:t>
            </a:r>
            <a:r>
              <a:rPr lang="en-US" dirty="0" smtClean="0"/>
              <a:t> (</a:t>
            </a:r>
            <a:r>
              <a:rPr lang="en-US" dirty="0" err="1" smtClean="0"/>
              <a:t>marija.ilic@ll.mit.edu</a:t>
            </a:r>
            <a:r>
              <a:rPr lang="en-US" dirty="0" smtClean="0"/>
              <a:t>)</a:t>
            </a:r>
          </a:p>
          <a:p>
            <a:r>
              <a:rPr lang="en-US" dirty="0" smtClean="0"/>
              <a:t>Invited panel presentation at</a:t>
            </a:r>
          </a:p>
          <a:p>
            <a:r>
              <a:rPr lang="en-US" dirty="0" smtClean="0"/>
              <a:t> </a:t>
            </a:r>
            <a:r>
              <a:rPr lang="en-US" b="1" dirty="0"/>
              <a:t>Smart Grids and Energy </a:t>
            </a:r>
            <a:r>
              <a:rPr lang="en-US" b="1" dirty="0" smtClean="0"/>
              <a:t>Services</a:t>
            </a:r>
          </a:p>
          <a:p>
            <a:r>
              <a:rPr lang="en-US" b="1" dirty="0" smtClean="0"/>
              <a:t> </a:t>
            </a:r>
            <a:r>
              <a:rPr lang="en-US" b="1" dirty="0">
                <a:hlinkClick r:id="rId3"/>
              </a:rPr>
              <a:t>https://lidssmart2017.mit.edu/location/</a:t>
            </a:r>
            <a:endParaRPr lang="en-US" dirty="0"/>
          </a:p>
          <a:p>
            <a:r>
              <a:rPr lang="en-US" dirty="0" smtClean="0"/>
              <a:t>May 12,2017</a:t>
            </a:r>
            <a:endParaRPr lang="en-US" dirty="0"/>
          </a:p>
        </p:txBody>
      </p:sp>
      <p:sp>
        <p:nvSpPr>
          <p:cNvPr id="4" name="TextBox 3"/>
          <p:cNvSpPr txBox="1"/>
          <p:nvPr/>
        </p:nvSpPr>
        <p:spPr>
          <a:xfrm>
            <a:off x="685800" y="2819400"/>
            <a:ext cx="7772400" cy="1200329"/>
          </a:xfrm>
          <a:prstGeom prst="rect">
            <a:avLst/>
          </a:prstGeom>
          <a:noFill/>
        </p:spPr>
        <p:txBody>
          <a:bodyPr wrap="square" rtlCol="0">
            <a:spAutoFit/>
          </a:bodyPr>
          <a:lstStyle/>
          <a:p>
            <a:pPr algn="ctr"/>
            <a:r>
              <a:rPr lang="en-US" sz="3600" b="1" dirty="0" smtClean="0"/>
              <a:t>Rethinking  electric power systems-</a:t>
            </a:r>
          </a:p>
          <a:p>
            <a:pPr algn="ctr"/>
            <a:r>
              <a:rPr lang="en-US" sz="3600" b="1" dirty="0" smtClean="0"/>
              <a:t>Data-enabled  social-ecological systems</a:t>
            </a:r>
            <a:endParaRPr lang="en-US" sz="3600" b="1" dirty="0"/>
          </a:p>
        </p:txBody>
      </p:sp>
    </p:spTree>
    <p:extLst>
      <p:ext uri="{BB962C8B-B14F-4D97-AF65-F5344CB8AC3E}">
        <p14:creationId xmlns:p14="http://schemas.microsoft.com/office/powerpoint/2010/main" val="16761505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a:t>The role of academic research</a:t>
            </a:r>
          </a:p>
        </p:txBody>
      </p:sp>
      <p:sp>
        <p:nvSpPr>
          <p:cNvPr id="3" name="Content Placeholder 2"/>
          <p:cNvSpPr>
            <a:spLocks noGrp="1"/>
          </p:cNvSpPr>
          <p:nvPr>
            <p:ph idx="1"/>
          </p:nvPr>
        </p:nvSpPr>
        <p:spPr>
          <a:xfrm>
            <a:off x="457200" y="990600"/>
            <a:ext cx="8229600" cy="5135565"/>
          </a:xfrm>
        </p:spPr>
        <p:txBody>
          <a:bodyPr>
            <a:normAutofit fontScale="77500" lnSpcReduction="20000"/>
          </a:bodyPr>
          <a:lstStyle/>
          <a:p>
            <a:r>
              <a:rPr lang="en-US" dirty="0" smtClean="0"/>
              <a:t>Educate  starting from existing problems and using abstractions/methods </a:t>
            </a:r>
            <a:r>
              <a:rPr lang="en-US" dirty="0"/>
              <a:t> </a:t>
            </a:r>
            <a:r>
              <a:rPr lang="en-US" dirty="0" smtClean="0"/>
              <a:t>to be used  in the future (identify exciting open problems and solutions)</a:t>
            </a:r>
            <a:endParaRPr lang="en-US" dirty="0"/>
          </a:p>
          <a:p>
            <a:r>
              <a:rPr lang="en-US" dirty="0" smtClean="0"/>
              <a:t>Provide thought leadership to the industry toward changing industry paradigm from grid-centric to consumer-centric and the role of data-enabled approaches (beyond hardware)</a:t>
            </a:r>
          </a:p>
          <a:p>
            <a:r>
              <a:rPr lang="en-US" dirty="0" smtClean="0"/>
              <a:t>Pose  key problems of designing cyber-physical systems in support of sustainable electric energy services as large IDSS problems</a:t>
            </a:r>
          </a:p>
          <a:p>
            <a:r>
              <a:rPr lang="en-US" dirty="0" smtClean="0"/>
              <a:t>Lead the way in modeling and analysis/design principles required; build scalable simulators/visualization in support of new </a:t>
            </a:r>
            <a:r>
              <a:rPr lang="en-US" dirty="0" err="1" smtClean="0"/>
              <a:t>pradigms</a:t>
            </a:r>
            <a:r>
              <a:rPr lang="en-US" dirty="0" smtClean="0"/>
              <a:t> </a:t>
            </a:r>
          </a:p>
          <a:p>
            <a:r>
              <a:rPr lang="en-US" dirty="0" smtClean="0"/>
              <a:t>Work toward generalized abstractions of the problem which can be posed and related (translated) in context of today’s industry practice—build on existing SCADA and not start from scratch (for example)</a:t>
            </a:r>
          </a:p>
          <a:p>
            <a:r>
              <a:rPr lang="en-US" dirty="0" smtClean="0"/>
              <a:t>Huge challenges and opportunities to help industry/have impact</a:t>
            </a:r>
          </a:p>
          <a:p>
            <a:pPr marL="0" indent="0">
              <a:buNone/>
            </a:pPr>
            <a:endParaRPr lang="en-US" dirty="0"/>
          </a:p>
        </p:txBody>
      </p:sp>
    </p:spTree>
    <p:extLst>
      <p:ext uri="{BB962C8B-B14F-4D97-AF65-F5344CB8AC3E}">
        <p14:creationId xmlns:p14="http://schemas.microsoft.com/office/powerpoint/2010/main" val="6858636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25" y="1114425"/>
            <a:ext cx="2671763" cy="914400"/>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764125"/>
            <a:r>
              <a:rPr lang="en-US" sz="2500" b="1" dirty="0" err="1">
                <a:solidFill>
                  <a:srgbClr val="FFFFFF"/>
                </a:solidFill>
              </a:rPr>
              <a:t>Microgrid</a:t>
            </a:r>
            <a:r>
              <a:rPr lang="en-US" sz="2500" b="1" dirty="0">
                <a:solidFill>
                  <a:srgbClr val="FFFFFF"/>
                </a:solidFill>
              </a:rPr>
              <a:t> </a:t>
            </a:r>
            <a:r>
              <a:rPr lang="en-US" sz="2500" b="1" dirty="0" smtClean="0">
                <a:solidFill>
                  <a:srgbClr val="FFFFFF"/>
                </a:solidFill>
              </a:rPr>
              <a:t>Controller </a:t>
            </a:r>
            <a:endParaRPr lang="en-US" sz="2500" b="1" dirty="0">
              <a:solidFill>
                <a:srgbClr val="FFFFFF"/>
              </a:solidFill>
            </a:endParaRPr>
          </a:p>
        </p:txBody>
      </p:sp>
      <p:sp>
        <p:nvSpPr>
          <p:cNvPr id="3" name="Rectangle 2"/>
          <p:cNvSpPr/>
          <p:nvPr/>
        </p:nvSpPr>
        <p:spPr>
          <a:xfrm>
            <a:off x="1414463" y="2474369"/>
            <a:ext cx="6429375" cy="3164431"/>
          </a:xfrm>
          <a:prstGeom prst="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4125"/>
            <a:endParaRPr lang="en-US" sz="1500">
              <a:solidFill>
                <a:srgbClr val="FFFFFF"/>
              </a:solidFill>
            </a:endParaRPr>
          </a:p>
        </p:txBody>
      </p:sp>
      <p:sp>
        <p:nvSpPr>
          <p:cNvPr id="5" name="Rectangle 4"/>
          <p:cNvSpPr/>
          <p:nvPr/>
        </p:nvSpPr>
        <p:spPr>
          <a:xfrm>
            <a:off x="1761592" y="4538662"/>
            <a:ext cx="1715252" cy="8715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4125"/>
            <a:r>
              <a:rPr lang="en-US" sz="1500" b="1" dirty="0">
                <a:solidFill>
                  <a:srgbClr val="FFFFFF"/>
                </a:solidFill>
              </a:rPr>
              <a:t>Simulated Banshee</a:t>
            </a:r>
          </a:p>
          <a:p>
            <a:pPr algn="ctr" defTabSz="764125"/>
            <a:r>
              <a:rPr lang="en-US" sz="1500" b="1" dirty="0">
                <a:solidFill>
                  <a:srgbClr val="FFFFFF"/>
                </a:solidFill>
              </a:rPr>
              <a:t>(</a:t>
            </a:r>
            <a:r>
              <a:rPr lang="en-US" sz="1500" b="1" dirty="0" smtClean="0">
                <a:solidFill>
                  <a:srgbClr val="FFFFFF"/>
                </a:solidFill>
              </a:rPr>
              <a:t>CAMPS [7,8] </a:t>
            </a:r>
            <a:r>
              <a:rPr lang="en-US" sz="1500" b="1" dirty="0">
                <a:solidFill>
                  <a:srgbClr val="FFFFFF"/>
                </a:solidFill>
              </a:rPr>
              <a:t>implementation)</a:t>
            </a:r>
          </a:p>
        </p:txBody>
      </p:sp>
      <p:sp>
        <p:nvSpPr>
          <p:cNvPr id="8" name="Rectangle 7"/>
          <p:cNvSpPr/>
          <p:nvPr/>
        </p:nvSpPr>
        <p:spPr>
          <a:xfrm>
            <a:off x="5904748" y="4495800"/>
            <a:ext cx="1715252" cy="8715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4125"/>
            <a:r>
              <a:rPr lang="en-US" sz="1500" b="1" dirty="0">
                <a:solidFill>
                  <a:srgbClr val="FFFFFF"/>
                </a:solidFill>
              </a:rPr>
              <a:t>Simulated Sheriff</a:t>
            </a:r>
          </a:p>
          <a:p>
            <a:pPr algn="ctr" defTabSz="764125"/>
            <a:r>
              <a:rPr lang="en-US" sz="1500" b="1" dirty="0">
                <a:solidFill>
                  <a:srgbClr val="FFFFFF"/>
                </a:solidFill>
              </a:rPr>
              <a:t>(CAMPS implementation)</a:t>
            </a:r>
          </a:p>
        </p:txBody>
      </p:sp>
      <p:sp>
        <p:nvSpPr>
          <p:cNvPr id="9" name="Rectangle 8"/>
          <p:cNvSpPr/>
          <p:nvPr/>
        </p:nvSpPr>
        <p:spPr>
          <a:xfrm>
            <a:off x="1819259" y="3090862"/>
            <a:ext cx="1039863" cy="8715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4125"/>
            <a:r>
              <a:rPr lang="en-US" sz="1500" b="1" dirty="0">
                <a:solidFill>
                  <a:srgbClr val="FFFFFF"/>
                </a:solidFill>
              </a:rPr>
              <a:t>Simulated 1 MVA </a:t>
            </a:r>
            <a:r>
              <a:rPr lang="en-US" sz="1500" b="1" dirty="0" err="1">
                <a:solidFill>
                  <a:srgbClr val="FFFFFF"/>
                </a:solidFill>
              </a:rPr>
              <a:t>Genset</a:t>
            </a:r>
            <a:endParaRPr lang="en-US" sz="1500" b="1" dirty="0">
              <a:solidFill>
                <a:srgbClr val="FFFFFF"/>
              </a:solidFill>
            </a:endParaRPr>
          </a:p>
        </p:txBody>
      </p:sp>
      <p:sp>
        <p:nvSpPr>
          <p:cNvPr id="10" name="Rectangle 9"/>
          <p:cNvSpPr/>
          <p:nvPr/>
        </p:nvSpPr>
        <p:spPr>
          <a:xfrm>
            <a:off x="3038914" y="3090862"/>
            <a:ext cx="981819" cy="8715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4125"/>
            <a:r>
              <a:rPr lang="en-US" sz="1500" b="1" dirty="0">
                <a:solidFill>
                  <a:srgbClr val="FFFFFF"/>
                </a:solidFill>
              </a:rPr>
              <a:t>Simulated 4 MVA </a:t>
            </a:r>
            <a:r>
              <a:rPr lang="en-US" sz="1500" b="1" dirty="0" err="1">
                <a:solidFill>
                  <a:srgbClr val="FFFFFF"/>
                </a:solidFill>
              </a:rPr>
              <a:t>Genset</a:t>
            </a:r>
            <a:endParaRPr lang="en-US" sz="1500" b="1" dirty="0">
              <a:solidFill>
                <a:srgbClr val="FFFFFF"/>
              </a:solidFill>
            </a:endParaRPr>
          </a:p>
        </p:txBody>
      </p:sp>
      <p:sp>
        <p:nvSpPr>
          <p:cNvPr id="11" name="Rectangle 10"/>
          <p:cNvSpPr/>
          <p:nvPr/>
        </p:nvSpPr>
        <p:spPr>
          <a:xfrm>
            <a:off x="4200525" y="3090862"/>
            <a:ext cx="1059343" cy="8715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4125"/>
            <a:r>
              <a:rPr lang="en-US" sz="1500" b="1" dirty="0">
                <a:solidFill>
                  <a:srgbClr val="FFFFFF"/>
                </a:solidFill>
              </a:rPr>
              <a:t>Simulated Solar PV system</a:t>
            </a:r>
          </a:p>
        </p:txBody>
      </p:sp>
      <p:sp>
        <p:nvSpPr>
          <p:cNvPr id="12" name="Rectangle 11"/>
          <p:cNvSpPr/>
          <p:nvPr/>
        </p:nvSpPr>
        <p:spPr>
          <a:xfrm>
            <a:off x="5429250" y="3090862"/>
            <a:ext cx="987154" cy="8715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4125"/>
            <a:r>
              <a:rPr lang="en-US" sz="1500" b="1" dirty="0">
                <a:solidFill>
                  <a:srgbClr val="FFFFFF"/>
                </a:solidFill>
              </a:rPr>
              <a:t>Simulated Energy storage system</a:t>
            </a:r>
          </a:p>
        </p:txBody>
      </p:sp>
      <p:sp>
        <p:nvSpPr>
          <p:cNvPr id="15" name="Rectangle 14"/>
          <p:cNvSpPr/>
          <p:nvPr/>
        </p:nvSpPr>
        <p:spPr>
          <a:xfrm>
            <a:off x="6585786" y="3090861"/>
            <a:ext cx="996647" cy="9048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4125"/>
            <a:r>
              <a:rPr lang="en-US" sz="1500" b="1" dirty="0">
                <a:solidFill>
                  <a:srgbClr val="FFFFFF"/>
                </a:solidFill>
              </a:rPr>
              <a:t>Simulated Induction motors</a:t>
            </a:r>
          </a:p>
        </p:txBody>
      </p:sp>
      <p:cxnSp>
        <p:nvCxnSpPr>
          <p:cNvPr id="19" name="Straight Connector 18"/>
          <p:cNvCxnSpPr>
            <a:stCxn id="2" idx="2"/>
            <a:endCxn id="3" idx="0"/>
          </p:cNvCxnSpPr>
          <p:nvPr/>
        </p:nvCxnSpPr>
        <p:spPr>
          <a:xfrm>
            <a:off x="4622007" y="2028825"/>
            <a:ext cx="7144" cy="445544"/>
          </a:xfrm>
          <a:prstGeom prst="line">
            <a:avLst/>
          </a:prstGeom>
          <a:ln w="76200"/>
        </p:spPr>
        <p:style>
          <a:lnRef idx="2">
            <a:schemeClr val="dk1"/>
          </a:lnRef>
          <a:fillRef idx="0">
            <a:schemeClr val="dk1"/>
          </a:fillRef>
          <a:effectRef idx="1">
            <a:schemeClr val="dk1"/>
          </a:effectRef>
          <a:fontRef idx="minor">
            <a:schemeClr val="tx1"/>
          </a:fontRef>
        </p:style>
      </p:cxnSp>
      <p:sp>
        <p:nvSpPr>
          <p:cNvPr id="44" name="Rectangle 43"/>
          <p:cNvSpPr/>
          <p:nvPr/>
        </p:nvSpPr>
        <p:spPr>
          <a:xfrm>
            <a:off x="3870033" y="4410325"/>
            <a:ext cx="1715252" cy="8715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4125"/>
            <a:r>
              <a:rPr lang="en-US" sz="1500" b="1" dirty="0">
                <a:solidFill>
                  <a:srgbClr val="FFFFFF"/>
                </a:solidFill>
              </a:rPr>
              <a:t>Simulated distribution network</a:t>
            </a:r>
          </a:p>
        </p:txBody>
      </p:sp>
      <p:cxnSp>
        <p:nvCxnSpPr>
          <p:cNvPr id="47" name="Straight Connector 46"/>
          <p:cNvCxnSpPr/>
          <p:nvPr/>
        </p:nvCxnSpPr>
        <p:spPr>
          <a:xfrm flipH="1" flipV="1">
            <a:off x="3666295" y="4274596"/>
            <a:ext cx="13676" cy="12118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607438" y="4267200"/>
            <a:ext cx="20644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696199" y="2895602"/>
            <a:ext cx="1" cy="13600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600200" y="2847850"/>
            <a:ext cx="0" cy="14193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671888" y="5478316"/>
            <a:ext cx="2111542" cy="80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795086" y="4267200"/>
            <a:ext cx="1901113" cy="73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00200" y="2874582"/>
            <a:ext cx="6095999" cy="190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573003" y="3997270"/>
            <a:ext cx="2384885" cy="323165"/>
          </a:xfrm>
          <a:prstGeom prst="rect">
            <a:avLst/>
          </a:prstGeom>
          <a:noFill/>
        </p:spPr>
        <p:txBody>
          <a:bodyPr wrap="square" rtlCol="0">
            <a:spAutoFit/>
          </a:bodyPr>
          <a:lstStyle/>
          <a:p>
            <a:pPr algn="ctr" defTabSz="764125"/>
            <a:r>
              <a:rPr lang="en-US" sz="1500" b="1" dirty="0">
                <a:solidFill>
                  <a:srgbClr val="FFFFFF"/>
                </a:solidFill>
              </a:rPr>
              <a:t>DAMPS Implementations</a:t>
            </a:r>
          </a:p>
        </p:txBody>
      </p:sp>
      <p:sp>
        <p:nvSpPr>
          <p:cNvPr id="72" name="TextBox 71"/>
          <p:cNvSpPr txBox="1"/>
          <p:nvPr/>
        </p:nvSpPr>
        <p:spPr>
          <a:xfrm>
            <a:off x="3962400" y="2461364"/>
            <a:ext cx="1718519" cy="400110"/>
          </a:xfrm>
          <a:prstGeom prst="rect">
            <a:avLst/>
          </a:prstGeom>
          <a:noFill/>
        </p:spPr>
        <p:txBody>
          <a:bodyPr wrap="square" rtlCol="0">
            <a:spAutoFit/>
          </a:bodyPr>
          <a:lstStyle/>
          <a:p>
            <a:pPr defTabSz="764125"/>
            <a:r>
              <a:rPr lang="en-US" sz="2000" b="1" dirty="0">
                <a:solidFill>
                  <a:srgbClr val="FFCC00"/>
                </a:solidFill>
              </a:rPr>
              <a:t>SGRS Platform</a:t>
            </a:r>
          </a:p>
        </p:txBody>
      </p:sp>
      <p:sp>
        <p:nvSpPr>
          <p:cNvPr id="23" name="Title 1"/>
          <p:cNvSpPr txBox="1">
            <a:spLocks/>
          </p:cNvSpPr>
          <p:nvPr/>
        </p:nvSpPr>
        <p:spPr>
          <a:xfrm>
            <a:off x="0" y="0"/>
            <a:ext cx="9144000" cy="731437"/>
          </a:xfrm>
          <a:prstGeom prst="rect">
            <a:avLst/>
          </a:prstGeom>
        </p:spPr>
        <p:txBody>
          <a:bodyPr>
            <a:noAutofit/>
          </a:bodyPr>
          <a:lstStyle>
            <a:lvl1pPr algn="ctr" defTabSz="764207" rtl="0" eaLnBrk="1" latinLnBrk="0" hangingPunct="1">
              <a:spcBef>
                <a:spcPct val="0"/>
              </a:spcBef>
              <a:buNone/>
              <a:defRPr sz="3675" kern="1200">
                <a:solidFill>
                  <a:schemeClr val="tx1"/>
                </a:solidFill>
                <a:latin typeface="+mj-lt"/>
                <a:ea typeface="+mj-ea"/>
                <a:cs typeface="+mj-cs"/>
              </a:defRPr>
            </a:lvl1pPr>
          </a:lstStyle>
          <a:p>
            <a:r>
              <a:rPr lang="en-US" sz="3200" dirty="0" smtClean="0">
                <a:solidFill>
                  <a:srgbClr val="C00000"/>
                </a:solidFill>
              </a:rPr>
              <a:t>Huge opportunity—novel simulators for rapid analysis and design using systematic abstractions</a:t>
            </a:r>
            <a:endParaRPr lang="en-US" sz="3200" dirty="0">
              <a:solidFill>
                <a:srgbClr val="C00000"/>
              </a:solidFill>
            </a:endParaRPr>
          </a:p>
        </p:txBody>
      </p:sp>
      <p:cxnSp>
        <p:nvCxnSpPr>
          <p:cNvPr id="29" name="Straight Connector 28"/>
          <p:cNvCxnSpPr/>
          <p:nvPr/>
        </p:nvCxnSpPr>
        <p:spPr>
          <a:xfrm flipV="1">
            <a:off x="5791200" y="4267201"/>
            <a:ext cx="0" cy="121919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99907" y="5908730"/>
            <a:ext cx="2362200" cy="646331"/>
          </a:xfrm>
          <a:prstGeom prst="rect">
            <a:avLst/>
          </a:prstGeom>
          <a:noFill/>
        </p:spPr>
        <p:txBody>
          <a:bodyPr wrap="square" rtlCol="0">
            <a:spAutoFit/>
          </a:bodyPr>
          <a:lstStyle/>
          <a:p>
            <a:r>
              <a:rPr lang="en-US" dirty="0" smtClean="0">
                <a:solidFill>
                  <a:srgbClr val="FF0000"/>
                </a:solidFill>
              </a:rPr>
              <a:t>Centralized Simulations (CAMPS)</a:t>
            </a:r>
            <a:endParaRPr lang="en-US" dirty="0">
              <a:solidFill>
                <a:srgbClr val="FF0000"/>
              </a:solidFill>
            </a:endParaRPr>
          </a:p>
        </p:txBody>
      </p:sp>
      <p:sp>
        <p:nvSpPr>
          <p:cNvPr id="48" name="TextBox 47"/>
          <p:cNvSpPr txBox="1"/>
          <p:nvPr/>
        </p:nvSpPr>
        <p:spPr>
          <a:xfrm>
            <a:off x="5680919" y="5908730"/>
            <a:ext cx="3733800" cy="646331"/>
          </a:xfrm>
          <a:prstGeom prst="rect">
            <a:avLst/>
          </a:prstGeom>
          <a:noFill/>
        </p:spPr>
        <p:txBody>
          <a:bodyPr wrap="square" rtlCol="0">
            <a:spAutoFit/>
          </a:bodyPr>
          <a:lstStyle/>
          <a:p>
            <a:r>
              <a:rPr lang="en-US" dirty="0" smtClean="0">
                <a:solidFill>
                  <a:srgbClr val="FF0000"/>
                </a:solidFill>
              </a:rPr>
              <a:t>Multi-core distributed Simulations</a:t>
            </a:r>
          </a:p>
          <a:p>
            <a:r>
              <a:rPr lang="en-US" dirty="0" smtClean="0">
                <a:solidFill>
                  <a:srgbClr val="FF0000"/>
                </a:solidFill>
              </a:rPr>
              <a:t>(DAMPS)</a:t>
            </a:r>
            <a:endParaRPr lang="en-US" dirty="0">
              <a:solidFill>
                <a:srgbClr val="FF0000"/>
              </a:solidFill>
            </a:endParaRPr>
          </a:p>
        </p:txBody>
      </p:sp>
      <p:sp>
        <p:nvSpPr>
          <p:cNvPr id="4" name="TextBox 3"/>
          <p:cNvSpPr txBox="1"/>
          <p:nvPr/>
        </p:nvSpPr>
        <p:spPr>
          <a:xfrm>
            <a:off x="-76200" y="990600"/>
            <a:ext cx="8578791" cy="584776"/>
          </a:xfrm>
          <a:prstGeom prst="rect">
            <a:avLst/>
          </a:prstGeom>
          <a:noFill/>
        </p:spPr>
        <p:txBody>
          <a:bodyPr wrap="none" rtlCol="0">
            <a:spAutoFit/>
          </a:bodyPr>
          <a:lstStyle/>
          <a:p>
            <a:r>
              <a:rPr lang="en-US" sz="3200" b="1" dirty="0" smtClean="0"/>
              <a:t>Collaborations key:                                NSF-JST-DFG </a:t>
            </a:r>
            <a:endParaRPr lang="en-US" sz="3200" b="1" dirty="0"/>
          </a:p>
        </p:txBody>
      </p:sp>
      <p:sp>
        <p:nvSpPr>
          <p:cNvPr id="6" name="TextBox 5"/>
          <p:cNvSpPr txBox="1"/>
          <p:nvPr/>
        </p:nvSpPr>
        <p:spPr>
          <a:xfrm>
            <a:off x="4724400" y="1371600"/>
            <a:ext cx="4351672" cy="584776"/>
          </a:xfrm>
          <a:prstGeom prst="rect">
            <a:avLst/>
          </a:prstGeom>
          <a:noFill/>
        </p:spPr>
        <p:txBody>
          <a:bodyPr wrap="none" rtlCol="0">
            <a:spAutoFit/>
          </a:bodyPr>
          <a:lstStyle/>
          <a:p>
            <a:r>
              <a:rPr lang="en-US" sz="3200" b="1" dirty="0" smtClean="0"/>
              <a:t>             CMU-MIT-MIT/LL</a:t>
            </a:r>
            <a:endParaRPr lang="en-US" sz="3200" b="1" dirty="0"/>
          </a:p>
        </p:txBody>
      </p:sp>
    </p:spTree>
    <p:extLst>
      <p:ext uri="{BB962C8B-B14F-4D97-AF65-F5344CB8AC3E}">
        <p14:creationId xmlns:p14="http://schemas.microsoft.com/office/powerpoint/2010/main" val="2110309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animBg="1"/>
      <p:bldP spid="9" grpId="0" animBg="1"/>
      <p:bldP spid="10" grpId="0" animBg="1"/>
      <p:bldP spid="11" grpId="0" animBg="1"/>
      <p:bldP spid="12" grpId="0" animBg="1"/>
      <p:bldP spid="15" grpId="0" animBg="1"/>
      <p:bldP spid="44" grpId="0" animBg="1"/>
      <p:bldP spid="71" grpId="0"/>
      <p:bldP spid="72" grpId="0"/>
      <p:bldP spid="36"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457200" y="1219200"/>
            <a:ext cx="8229600" cy="4525963"/>
          </a:xfrm>
        </p:spPr>
        <p:txBody>
          <a:bodyPr>
            <a:normAutofit fontScale="55000" lnSpcReduction="20000"/>
          </a:bodyPr>
          <a:lstStyle/>
          <a:p>
            <a:pPr marL="0" indent="0">
              <a:buNone/>
            </a:pPr>
            <a:r>
              <a:rPr lang="en-US" dirty="0" smtClean="0"/>
              <a:t>[1] </a:t>
            </a:r>
            <a:r>
              <a:rPr lang="en-US" sz="2800" dirty="0" err="1"/>
              <a:t>Elinor</a:t>
            </a:r>
            <a:r>
              <a:rPr lang="en-US" sz="2800" dirty="0"/>
              <a:t> </a:t>
            </a:r>
            <a:r>
              <a:rPr lang="en-US" sz="2800" dirty="0" err="1"/>
              <a:t>Ostrom</a:t>
            </a:r>
            <a:r>
              <a:rPr lang="en-US" sz="2800" dirty="0"/>
              <a:t>, et al, A General Framework for Analyzing Sustainability of social-Ecological Systems, Science 325, 419 (2009)</a:t>
            </a:r>
            <a:endParaRPr lang="en-US" dirty="0" smtClean="0"/>
          </a:p>
          <a:p>
            <a:pPr marL="0" indent="0">
              <a:buNone/>
            </a:pPr>
            <a:r>
              <a:rPr lang="en-US" dirty="0" smtClean="0"/>
              <a:t>[2] </a:t>
            </a:r>
            <a:r>
              <a:rPr lang="en-US" sz="2800" dirty="0"/>
              <a:t>Ilic, M., Dynamic Monitoring and Decision Systems for  Sustainable Electric Energy, </a:t>
            </a:r>
            <a:r>
              <a:rPr lang="en-US" sz="2800" dirty="0" err="1"/>
              <a:t>Proc</a:t>
            </a:r>
            <a:r>
              <a:rPr lang="en-US" sz="2800" dirty="0"/>
              <a:t> of the IEEE, Jan 2011</a:t>
            </a:r>
            <a:endParaRPr lang="en-US" dirty="0" smtClean="0"/>
          </a:p>
          <a:p>
            <a:pPr marL="0" indent="0">
              <a:buNone/>
            </a:pPr>
            <a:r>
              <a:rPr lang="en-US" dirty="0" smtClean="0"/>
              <a:t>[3] </a:t>
            </a:r>
            <a:r>
              <a:rPr lang="en-US" dirty="0" err="1" smtClean="0"/>
              <a:t>J.Donadee</a:t>
            </a:r>
            <a:r>
              <a:rPr lang="en-US" dirty="0" smtClean="0"/>
              <a:t>, </a:t>
            </a:r>
            <a:r>
              <a:rPr lang="en-US" dirty="0" err="1" smtClean="0"/>
              <a:t>M.Ilic</a:t>
            </a:r>
            <a:r>
              <a:rPr lang="en-US" dirty="0" smtClean="0"/>
              <a:t>, “Stochastic optimization of grid-to-vehicle frequency regulation capacity bids”, IEEE Trans. on Smart Grids, Feb 2014.</a:t>
            </a:r>
          </a:p>
          <a:p>
            <a:pPr marL="0" indent="0">
              <a:buNone/>
            </a:pPr>
            <a:r>
              <a:rPr lang="en-US" dirty="0" smtClean="0"/>
              <a:t>[4] </a:t>
            </a:r>
            <a:r>
              <a:rPr lang="en-US" dirty="0" err="1" smtClean="0"/>
              <a:t>R.Edell</a:t>
            </a:r>
            <a:r>
              <a:rPr lang="en-US" dirty="0" smtClean="0"/>
              <a:t>, P. </a:t>
            </a:r>
            <a:r>
              <a:rPr lang="en-US" dirty="0" err="1" smtClean="0"/>
              <a:t>Varaiya</a:t>
            </a:r>
            <a:r>
              <a:rPr lang="en-US" dirty="0" smtClean="0"/>
              <a:t>, “ Providing internet access: what we learn from INDEX”, IEEE Network, Sept/Oct 1999.</a:t>
            </a:r>
          </a:p>
          <a:p>
            <a:pPr marL="0" indent="0">
              <a:buNone/>
            </a:pPr>
            <a:r>
              <a:rPr lang="en-US" dirty="0" smtClean="0"/>
              <a:t> [5] Model-based protocols for the changing electric power industry, PSCC, </a:t>
            </a:r>
            <a:r>
              <a:rPr lang="en-US" dirty="0" err="1" smtClean="0"/>
              <a:t>Sevilla</a:t>
            </a:r>
            <a:r>
              <a:rPr lang="en-US" dirty="0" smtClean="0"/>
              <a:t>, Spain, June 2002. </a:t>
            </a:r>
          </a:p>
          <a:p>
            <a:pPr marL="0" indent="0">
              <a:buNone/>
            </a:pPr>
            <a:r>
              <a:rPr lang="en-US" dirty="0" smtClean="0"/>
              <a:t>[6] </a:t>
            </a:r>
            <a:r>
              <a:rPr lang="en-US" sz="2800" i="1" dirty="0"/>
              <a:t>Ilic, Marija, Toward a Unified Modeling and Control for Sustainable and Resilient Electric Energy Systems, </a:t>
            </a:r>
            <a:r>
              <a:rPr lang="en-US" sz="2800" dirty="0"/>
              <a:t>Foundations and Trends in Electric Energy Systems, Vol. 1, No. 1 (2016) 1–14,</a:t>
            </a:r>
            <a:r>
              <a:rPr lang="fi-FI" sz="2800" dirty="0"/>
              <a:t> </a:t>
            </a:r>
            <a:r>
              <a:rPr lang="en-US" sz="2800" dirty="0"/>
              <a:t>DOI 10.1561/</a:t>
            </a:r>
            <a:r>
              <a:rPr lang="en-US" sz="2800" dirty="0" smtClean="0"/>
              <a:t>3100000002</a:t>
            </a:r>
            <a:r>
              <a:rPr lang="en-US" dirty="0" smtClean="0"/>
              <a:t> </a:t>
            </a:r>
          </a:p>
          <a:p>
            <a:pPr marL="0" indent="0">
              <a:buNone/>
            </a:pPr>
            <a:r>
              <a:rPr lang="en-US" dirty="0" smtClean="0"/>
              <a:t>[7] M</a:t>
            </a:r>
            <a:r>
              <a:rPr lang="en-US" dirty="0"/>
              <a:t>. R. Wagner, K. </a:t>
            </a:r>
            <a:r>
              <a:rPr lang="en-US" dirty="0" err="1"/>
              <a:t>Bachovchin</a:t>
            </a:r>
            <a:r>
              <a:rPr lang="en-US" dirty="0"/>
              <a:t>, and M. Ilic</a:t>
            </a:r>
            <a:r>
              <a:rPr lang="en-US" dirty="0" smtClean="0"/>
              <a:t>, Computer </a:t>
            </a:r>
            <a:r>
              <a:rPr lang="en-US" dirty="0"/>
              <a:t>architecture </a:t>
            </a:r>
            <a:r>
              <a:rPr lang="en-US" dirty="0" smtClean="0"/>
              <a:t>and multi time-scale implementations </a:t>
            </a:r>
            <a:r>
              <a:rPr lang="en-US" dirty="0"/>
              <a:t>for smart grid in a </a:t>
            </a:r>
            <a:r>
              <a:rPr lang="en-US" dirty="0" smtClean="0"/>
              <a:t>room simulator, IFAC-</a:t>
            </a:r>
            <a:r>
              <a:rPr lang="en-US" dirty="0" err="1" smtClean="0"/>
              <a:t>PapersOnLine</a:t>
            </a:r>
            <a:r>
              <a:rPr lang="en-US" dirty="0"/>
              <a:t>, vol. 48, no. </a:t>
            </a:r>
            <a:r>
              <a:rPr lang="en-US" dirty="0" smtClean="0"/>
              <a:t>30, pp</a:t>
            </a:r>
            <a:r>
              <a:rPr lang="en-US" dirty="0"/>
              <a:t>. 233–238, </a:t>
            </a:r>
            <a:r>
              <a:rPr lang="en-US" dirty="0" smtClean="0"/>
              <a:t>2015</a:t>
            </a:r>
          </a:p>
          <a:p>
            <a:pPr marL="0" indent="0">
              <a:buNone/>
            </a:pPr>
            <a:r>
              <a:rPr lang="en-US" dirty="0" smtClean="0"/>
              <a:t>[8] </a:t>
            </a:r>
            <a:r>
              <a:rPr lang="en-US" sz="2800" dirty="0"/>
              <a:t>] Ilic, M, et al, A Decision Making Framework and Simulator for Sustainable Electric Energy Systems, The IEEE Trans. On Sustainable Energy, TSTE-00011-2010, January 2011.</a:t>
            </a:r>
          </a:p>
          <a:p>
            <a:endParaRPr lang="en-US" dirty="0" smtClean="0"/>
          </a:p>
        </p:txBody>
      </p:sp>
      <p:sp>
        <p:nvSpPr>
          <p:cNvPr id="4" name="Slide Number Placeholder 3"/>
          <p:cNvSpPr>
            <a:spLocks noGrp="1"/>
          </p:cNvSpPr>
          <p:nvPr>
            <p:ph type="sldNum" sz="quarter" idx="12"/>
          </p:nvPr>
        </p:nvSpPr>
        <p:spPr/>
        <p:txBody>
          <a:bodyPr/>
          <a:lstStyle/>
          <a:p>
            <a:pPr>
              <a:defRPr/>
            </a:pPr>
            <a:fld id="{FA984F54-3D06-42DA-B972-7045B0104AFF}" type="slidenum">
              <a:rPr lang="en-US" smtClean="0"/>
              <a:pPr>
                <a:defRPr/>
              </a:pPr>
              <a:t>12</a:t>
            </a:fld>
            <a:endParaRPr lang="en-US"/>
          </a:p>
        </p:txBody>
      </p:sp>
    </p:spTree>
    <p:extLst>
      <p:ext uri="{BB962C8B-B14F-4D97-AF65-F5344CB8AC3E}">
        <p14:creationId xmlns:p14="http://schemas.microsoft.com/office/powerpoint/2010/main" val="13919114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normAutofit fontScale="90000"/>
          </a:bodyPr>
          <a:lstStyle/>
          <a:p>
            <a:r>
              <a:rPr lang="en-US" sz="6000" dirty="0" smtClean="0"/>
              <a:t>THANK YOU</a:t>
            </a:r>
            <a:endParaRPr lang="en-US" sz="6000" dirty="0"/>
          </a:p>
        </p:txBody>
      </p:sp>
    </p:spTree>
    <p:extLst>
      <p:ext uri="{BB962C8B-B14F-4D97-AF65-F5344CB8AC3E}">
        <p14:creationId xmlns:p14="http://schemas.microsoft.com/office/powerpoint/2010/main" val="24221193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44971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752600"/>
            <a:ext cx="7728466" cy="4906963"/>
          </a:xfrm>
        </p:spPr>
      </p:pic>
      <p:sp>
        <p:nvSpPr>
          <p:cNvPr id="2" name="Title 1"/>
          <p:cNvSpPr>
            <a:spLocks noGrp="1"/>
          </p:cNvSpPr>
          <p:nvPr>
            <p:ph type="title"/>
          </p:nvPr>
        </p:nvSpPr>
        <p:spPr>
          <a:xfrm>
            <a:off x="304800" y="-36576"/>
            <a:ext cx="8686800" cy="1143000"/>
          </a:xfrm>
        </p:spPr>
        <p:txBody>
          <a:bodyPr>
            <a:noAutofit/>
          </a:bodyPr>
          <a:lstStyle/>
          <a:p>
            <a:r>
              <a:rPr lang="en-US" sz="3200" dirty="0" smtClean="0">
                <a:solidFill>
                  <a:srgbClr val="C00000"/>
                </a:solidFill>
              </a:rPr>
              <a:t>Complex electric power  system</a:t>
            </a:r>
            <a:br>
              <a:rPr lang="en-US" sz="3200" dirty="0" smtClean="0">
                <a:solidFill>
                  <a:srgbClr val="C00000"/>
                </a:solidFill>
              </a:rPr>
            </a:br>
            <a:r>
              <a:rPr lang="en-US" sz="1800" dirty="0" smtClean="0">
                <a:solidFill>
                  <a:srgbClr val="C00000"/>
                </a:solidFill>
              </a:rPr>
              <a:t>—Example of Sheriff   distribution system [MIT LL repository]</a:t>
            </a:r>
            <a:endParaRPr lang="en-US" sz="1800" dirty="0">
              <a:solidFill>
                <a:srgbClr val="C00000"/>
              </a:solidFill>
            </a:endParaRPr>
          </a:p>
        </p:txBody>
      </p:sp>
      <p:sp>
        <p:nvSpPr>
          <p:cNvPr id="5" name="Isosceles Triangle 4"/>
          <p:cNvSpPr/>
          <p:nvPr/>
        </p:nvSpPr>
        <p:spPr>
          <a:xfrm>
            <a:off x="1480066" y="4129882"/>
            <a:ext cx="457200" cy="3810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6661666" y="5120482"/>
            <a:ext cx="457200" cy="3810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94866" y="1295400"/>
            <a:ext cx="3048000" cy="369332"/>
          </a:xfrm>
          <a:prstGeom prst="rect">
            <a:avLst/>
          </a:prstGeom>
          <a:noFill/>
        </p:spPr>
        <p:txBody>
          <a:bodyPr wrap="square" rtlCol="0">
            <a:spAutoFit/>
          </a:bodyPr>
          <a:lstStyle/>
          <a:p>
            <a:r>
              <a:rPr lang="en-US" dirty="0" smtClean="0">
                <a:solidFill>
                  <a:srgbClr val="FF0000"/>
                </a:solidFill>
              </a:rPr>
              <a:t>CRITICAL LOADS</a:t>
            </a:r>
            <a:endParaRPr lang="en-US" dirty="0">
              <a:solidFill>
                <a:srgbClr val="FF0000"/>
              </a:solidFill>
            </a:endParaRPr>
          </a:p>
        </p:txBody>
      </p:sp>
      <p:sp>
        <p:nvSpPr>
          <p:cNvPr id="8" name="Isosceles Triangle 7"/>
          <p:cNvSpPr/>
          <p:nvPr/>
        </p:nvSpPr>
        <p:spPr>
          <a:xfrm>
            <a:off x="2470666" y="6034882"/>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299466" y="6034882"/>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4866" y="1676400"/>
            <a:ext cx="3048000" cy="369332"/>
          </a:xfrm>
          <a:prstGeom prst="rect">
            <a:avLst/>
          </a:prstGeom>
          <a:noFill/>
        </p:spPr>
        <p:txBody>
          <a:bodyPr wrap="square" rtlCol="0">
            <a:spAutoFit/>
          </a:bodyPr>
          <a:lstStyle/>
          <a:p>
            <a:r>
              <a:rPr lang="en-US" dirty="0" smtClean="0">
                <a:solidFill>
                  <a:srgbClr val="002060"/>
                </a:solidFill>
              </a:rPr>
              <a:t>PRIORITY LOADS</a:t>
            </a:r>
            <a:endParaRPr lang="en-US" dirty="0">
              <a:solidFill>
                <a:srgbClr val="002060"/>
              </a:solidFill>
            </a:endParaRPr>
          </a:p>
        </p:txBody>
      </p:sp>
      <p:sp>
        <p:nvSpPr>
          <p:cNvPr id="11" name="Isosceles Triangle 10"/>
          <p:cNvSpPr/>
          <p:nvPr/>
        </p:nvSpPr>
        <p:spPr>
          <a:xfrm>
            <a:off x="3004066" y="6111082"/>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766066" y="6111082"/>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5518666" y="4891882"/>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6204466" y="4968082"/>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94866" y="1981200"/>
            <a:ext cx="3048000" cy="369332"/>
          </a:xfrm>
          <a:prstGeom prst="rect">
            <a:avLst/>
          </a:prstGeom>
          <a:noFill/>
        </p:spPr>
        <p:txBody>
          <a:bodyPr wrap="square" rtlCol="0">
            <a:spAutoFit/>
          </a:bodyPr>
          <a:lstStyle/>
          <a:p>
            <a:r>
              <a:rPr lang="en-US" dirty="0" smtClean="0">
                <a:solidFill>
                  <a:srgbClr val="00B050"/>
                </a:solidFill>
              </a:rPr>
              <a:t>Interruptible LOADS</a:t>
            </a:r>
            <a:endParaRPr lang="en-US" dirty="0">
              <a:solidFill>
                <a:srgbClr val="00B050"/>
              </a:solidFill>
            </a:endParaRPr>
          </a:p>
        </p:txBody>
      </p:sp>
      <p:sp>
        <p:nvSpPr>
          <p:cNvPr id="16" name="Isosceles Triangle 15"/>
          <p:cNvSpPr/>
          <p:nvPr/>
        </p:nvSpPr>
        <p:spPr>
          <a:xfrm>
            <a:off x="1937266" y="4129882"/>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7239000" y="5082382"/>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238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8" grpId="0" animBg="1"/>
      <p:bldP spid="9" grpId="0" animBg="1"/>
      <p:bldP spid="10" grpId="0"/>
      <p:bldP spid="11" grpId="0" animBg="1"/>
      <p:bldP spid="12" grpId="0" animBg="1"/>
      <p:bldP spid="13" grpId="0" animBg="1"/>
      <p:bldP spid="14" grpId="0" animBg="1"/>
      <p:bldP spid="15" grpId="0"/>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C00000"/>
                </a:solidFill>
              </a:rPr>
              <a:t> Load Profile</a:t>
            </a:r>
            <a:endParaRPr lang="en-US" dirty="0">
              <a:solidFill>
                <a:srgbClr val="C00000"/>
              </a:solidFill>
            </a:endParaRPr>
          </a:p>
        </p:txBody>
      </p:sp>
      <p:sp>
        <p:nvSpPr>
          <p:cNvPr id="5" name="TextBox 4"/>
          <p:cNvSpPr txBox="1"/>
          <p:nvPr/>
        </p:nvSpPr>
        <p:spPr>
          <a:xfrm>
            <a:off x="485775" y="4131675"/>
            <a:ext cx="8293608" cy="1338828"/>
          </a:xfrm>
          <a:prstGeom prst="rect">
            <a:avLst/>
          </a:prstGeom>
          <a:noFill/>
        </p:spPr>
        <p:txBody>
          <a:bodyPr wrap="square" rtlCol="0">
            <a:spAutoFit/>
          </a:bodyPr>
          <a:lstStyle/>
          <a:p>
            <a:pPr algn="ctr"/>
            <a:r>
              <a:rPr lang="en-US" sz="2700" dirty="0" smtClean="0"/>
              <a:t>Interruptible loads constitute 26 – 35% of total real power demand at any time instant. </a:t>
            </a:r>
          </a:p>
          <a:p>
            <a:pPr algn="ctr"/>
            <a:r>
              <a:rPr lang="en-US" sz="2700" dirty="0" smtClean="0"/>
              <a:t>This defines the </a:t>
            </a:r>
            <a:r>
              <a:rPr lang="en-US" sz="2700" dirty="0" smtClean="0">
                <a:solidFill>
                  <a:srgbClr val="FF0000"/>
                </a:solidFill>
              </a:rPr>
              <a:t>synthetic reserve capability</a:t>
            </a:r>
            <a:r>
              <a:rPr lang="en-US" sz="2700" dirty="0" smtClean="0"/>
              <a:t> of this grid </a:t>
            </a:r>
            <a:endParaRPr lang="en-US" sz="27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77560485"/>
              </p:ext>
            </p:extLst>
          </p:nvPr>
        </p:nvGraphicFramePr>
        <p:xfrm>
          <a:off x="98679" y="1571355"/>
          <a:ext cx="9067800" cy="2522219"/>
        </p:xfrm>
        <a:graphic>
          <a:graphicData uri="http://schemas.openxmlformats.org/drawingml/2006/table">
            <a:tbl>
              <a:tblPr>
                <a:tableStyleId>{5C22544A-7EE6-4342-B048-85BDC9FD1C3A}</a:tableStyleId>
              </a:tblPr>
              <a:tblGrid>
                <a:gridCol w="1295086"/>
                <a:gridCol w="990914"/>
                <a:gridCol w="843592"/>
                <a:gridCol w="1061408"/>
                <a:gridCol w="859747"/>
                <a:gridCol w="1045253"/>
                <a:gridCol w="932843"/>
                <a:gridCol w="876403"/>
                <a:gridCol w="1162554"/>
              </a:tblGrid>
              <a:tr h="182880">
                <a:tc rowSpan="3">
                  <a:txBody>
                    <a:bodyPr/>
                    <a:lstStyle/>
                    <a:p>
                      <a:pPr algn="ctr" fontAlgn="ctr"/>
                      <a:r>
                        <a:rPr lang="en-US" sz="1800" b="1" u="none" strike="noStrike" dirty="0">
                          <a:effectLst/>
                        </a:rPr>
                        <a:t>Type of Load</a:t>
                      </a:r>
                      <a:endParaRPr lang="en-US" sz="18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en-US" sz="1800" b="1" u="none" strike="noStrike">
                          <a:effectLst/>
                        </a:rPr>
                        <a:t>Minimum Loading</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u="none" strike="noStrike">
                          <a:effectLst/>
                        </a:rPr>
                        <a:t>Maximum Loading</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vMerge="1">
                  <a:txBody>
                    <a:bodyPr/>
                    <a:lstStyle/>
                    <a:p>
                      <a:endParaRPr lang="en-US"/>
                    </a:p>
                  </a:txBody>
                  <a:tcPr/>
                </a:tc>
                <a:tc gridSpan="2">
                  <a:txBody>
                    <a:bodyPr/>
                    <a:lstStyle/>
                    <a:p>
                      <a:pPr algn="ctr" fontAlgn="b"/>
                      <a:r>
                        <a:rPr lang="en-US" sz="1800" b="1" u="none" strike="noStrike">
                          <a:effectLst/>
                        </a:rPr>
                        <a:t>Real Power</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u="none" strike="noStrike">
                          <a:effectLst/>
                        </a:rPr>
                        <a:t>Reactive Power</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u="none" strike="noStrike">
                          <a:effectLst/>
                        </a:rPr>
                        <a:t>Real Power</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1" u="none" strike="noStrike">
                          <a:effectLst/>
                        </a:rPr>
                        <a:t>Reactive Power</a:t>
                      </a:r>
                      <a:endParaRPr lang="en-US" sz="1800" b="1"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19100">
                <a:tc vMerge="1">
                  <a:txBody>
                    <a:bodyPr/>
                    <a:lstStyle/>
                    <a:p>
                      <a:endParaRPr lang="en-US"/>
                    </a:p>
                  </a:txBody>
                  <a:tcPr/>
                </a:tc>
                <a:tc>
                  <a:txBody>
                    <a:bodyPr/>
                    <a:lstStyle/>
                    <a:p>
                      <a:pPr algn="ctr" fontAlgn="b"/>
                      <a:r>
                        <a:rPr lang="en-US" sz="1800" b="1" u="none" strike="noStrike" dirty="0">
                          <a:effectLst/>
                        </a:rPr>
                        <a:t>Absolute Demand  (in MW)</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u="none" strike="noStrike" dirty="0">
                          <a:effectLst/>
                        </a:rPr>
                        <a:t>% of total Demand</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Absolute Demand  (in MW)</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u="none" strike="noStrike" dirty="0">
                          <a:effectLst/>
                        </a:rPr>
                        <a:t>% of total Demand</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Absolute Demand  (in MW)</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 of total Demand</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Absolute Demand  (in MW)</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 of total Demand</a:t>
                      </a:r>
                      <a:endParaRPr lang="en-US" sz="18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lgn="l" fontAlgn="b"/>
                      <a:r>
                        <a:rPr lang="en-US" sz="1800" u="none" strike="noStrike" dirty="0">
                          <a:effectLst/>
                        </a:rPr>
                        <a:t>Priority</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0.99</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36.14</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0.44</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57.33</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3.90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50.39</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1.93</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60.25</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lgn="l" fontAlgn="b"/>
                      <a:r>
                        <a:rPr lang="en-US" sz="1800" u="none" strike="noStrike">
                          <a:effectLst/>
                        </a:rPr>
                        <a:t>Critical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1.01</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37.15</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0.21</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27.79</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1.18</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15.30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0.81</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25.21</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lgn="l" fontAlgn="b"/>
                      <a:r>
                        <a:rPr lang="en-US" sz="1800" u="none" strike="noStrike" dirty="0">
                          <a:effectLst/>
                        </a:rPr>
                        <a:t>Interruptible</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0.73</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26.70</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0.11</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14.88</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2.65</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34.31</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0.47</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14.54</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80">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2.73</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0.76</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7.73</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3.21</a:t>
                      </a:r>
                      <a:endParaRPr lang="en-US" sz="18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2667000" y="35052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553200" y="350520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621792" y="5459105"/>
                <a:ext cx="8065008"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700" dirty="0" smtClean="0"/>
                  <a:t>We replace variable portion of interruptible loads with fleet of electric vehicles. Each EV is rated as</a:t>
                </a:r>
              </a:p>
              <a:p>
                <a:pPr algn="ctr"/>
                <a:r>
                  <a:rPr lang="en-US" sz="2700" dirty="0" smtClean="0"/>
                  <a:t>  with </a:t>
                </a:r>
                <a:r>
                  <a:rPr lang="en-US" sz="2700" dirty="0" smtClean="0">
                    <a:solidFill>
                      <a:srgbClr val="00B050"/>
                    </a:solidFill>
                  </a:rPr>
                  <a:t>95% efficiency</a:t>
                </a:r>
                <a:endParaRPr lang="en-US" sz="2700" dirty="0">
                  <a:solidFill>
                    <a:srgbClr val="00B05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21792" y="5459105"/>
                <a:ext cx="8065008" cy="1338828"/>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4678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134" y="1127918"/>
            <a:ext cx="7728466" cy="4906963"/>
          </a:xfrm>
        </p:spPr>
      </p:pic>
      <p:sp>
        <p:nvSpPr>
          <p:cNvPr id="2" name="Title 1"/>
          <p:cNvSpPr>
            <a:spLocks noGrp="1"/>
          </p:cNvSpPr>
          <p:nvPr>
            <p:ph type="title"/>
          </p:nvPr>
        </p:nvSpPr>
        <p:spPr>
          <a:xfrm>
            <a:off x="304800" y="0"/>
            <a:ext cx="8458200" cy="1143000"/>
          </a:xfrm>
        </p:spPr>
        <p:txBody>
          <a:bodyPr>
            <a:noAutofit/>
          </a:bodyPr>
          <a:lstStyle/>
          <a:p>
            <a:r>
              <a:rPr lang="en-US" dirty="0" smtClean="0"/>
              <a:t>Interdependencies </a:t>
            </a:r>
            <a:r>
              <a:rPr lang="en-US" dirty="0" smtClean="0">
                <a:solidFill>
                  <a:srgbClr val="C00000"/>
                </a:solidFill>
              </a:rPr>
              <a:t>  with transportation– EV participation</a:t>
            </a:r>
            <a:endParaRPr lang="en-US" dirty="0">
              <a:solidFill>
                <a:srgbClr val="C00000"/>
              </a:solidFill>
            </a:endParaRPr>
          </a:p>
        </p:txBody>
      </p:sp>
      <p:sp>
        <p:nvSpPr>
          <p:cNvPr id="5" name="Isosceles Triangle 4"/>
          <p:cNvSpPr/>
          <p:nvPr/>
        </p:nvSpPr>
        <p:spPr>
          <a:xfrm>
            <a:off x="1219200" y="3581400"/>
            <a:ext cx="457200" cy="3810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6400800" y="4572000"/>
            <a:ext cx="457200" cy="3810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38800" y="1154668"/>
            <a:ext cx="3048000" cy="369332"/>
          </a:xfrm>
          <a:prstGeom prst="rect">
            <a:avLst/>
          </a:prstGeom>
          <a:noFill/>
        </p:spPr>
        <p:txBody>
          <a:bodyPr wrap="square" rtlCol="0">
            <a:spAutoFit/>
          </a:bodyPr>
          <a:lstStyle/>
          <a:p>
            <a:r>
              <a:rPr lang="en-US" dirty="0" smtClean="0">
                <a:solidFill>
                  <a:srgbClr val="FF0000"/>
                </a:solidFill>
              </a:rPr>
              <a:t>CRITICAL LOADS</a:t>
            </a:r>
            <a:endParaRPr lang="en-US" dirty="0">
              <a:solidFill>
                <a:srgbClr val="FF0000"/>
              </a:solidFill>
            </a:endParaRPr>
          </a:p>
        </p:txBody>
      </p:sp>
      <p:sp>
        <p:nvSpPr>
          <p:cNvPr id="8" name="Isosceles Triangle 7"/>
          <p:cNvSpPr/>
          <p:nvPr/>
        </p:nvSpPr>
        <p:spPr>
          <a:xfrm>
            <a:off x="2209800" y="5486400"/>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038600" y="5486400"/>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38800" y="1535668"/>
            <a:ext cx="3048000" cy="369332"/>
          </a:xfrm>
          <a:prstGeom prst="rect">
            <a:avLst/>
          </a:prstGeom>
          <a:noFill/>
        </p:spPr>
        <p:txBody>
          <a:bodyPr wrap="square" rtlCol="0">
            <a:spAutoFit/>
          </a:bodyPr>
          <a:lstStyle/>
          <a:p>
            <a:r>
              <a:rPr lang="en-US" dirty="0" smtClean="0">
                <a:solidFill>
                  <a:srgbClr val="002060"/>
                </a:solidFill>
              </a:rPr>
              <a:t>PRIORITY LOADS</a:t>
            </a:r>
            <a:endParaRPr lang="en-US" dirty="0">
              <a:solidFill>
                <a:srgbClr val="002060"/>
              </a:solidFill>
            </a:endParaRPr>
          </a:p>
        </p:txBody>
      </p:sp>
      <p:sp>
        <p:nvSpPr>
          <p:cNvPr id="11" name="Isosceles Triangle 10"/>
          <p:cNvSpPr/>
          <p:nvPr/>
        </p:nvSpPr>
        <p:spPr>
          <a:xfrm>
            <a:off x="2743200" y="5562600"/>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505200" y="5562600"/>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5257800" y="4343400"/>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943600" y="4419600"/>
            <a:ext cx="457200" cy="381000"/>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38800" y="1840468"/>
            <a:ext cx="3048000" cy="369332"/>
          </a:xfrm>
          <a:prstGeom prst="rect">
            <a:avLst/>
          </a:prstGeom>
          <a:noFill/>
        </p:spPr>
        <p:txBody>
          <a:bodyPr wrap="square" rtlCol="0">
            <a:spAutoFit/>
          </a:bodyPr>
          <a:lstStyle/>
          <a:p>
            <a:r>
              <a:rPr lang="en-US" dirty="0" smtClean="0">
                <a:solidFill>
                  <a:srgbClr val="00B050"/>
                </a:solidFill>
              </a:rPr>
              <a:t>Interruptible LOADS</a:t>
            </a:r>
            <a:endParaRPr lang="en-US" dirty="0">
              <a:solidFill>
                <a:srgbClr val="00B050"/>
              </a:solidFill>
            </a:endParaRPr>
          </a:p>
        </p:txBody>
      </p:sp>
      <p:pic>
        <p:nvPicPr>
          <p:cNvPr id="1026" name="Picture 2" descr="https://www.swd-ag.de/medien/icons-sprungmarken/icon_elektromobilita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552" y="5983064"/>
            <a:ext cx="620496" cy="4252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www.swd-ag.de/medien/icons-sprungmarken/icon_elektromobilita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019800"/>
            <a:ext cx="620496" cy="4252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ww.swd-ag.de/medien/icons-sprungmarken/icon_elektromobilita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756365"/>
            <a:ext cx="620496" cy="4252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www.swd-ag.de/medien/icons-sprungmarken/icon_elektromobilita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504" y="4800600"/>
            <a:ext cx="620496" cy="425235"/>
          </a:xfrm>
          <a:prstGeom prst="rect">
            <a:avLst/>
          </a:prstGeom>
          <a:noFill/>
          <a:extLst>
            <a:ext uri="{909E8E84-426E-40dd-AFC4-6F175D3DCCD1}">
              <a14:hiddenFill xmlns:a14="http://schemas.microsoft.com/office/drawing/2010/main">
                <a:solidFill>
                  <a:srgbClr val="FFFFFF"/>
                </a:solidFill>
              </a14:hiddenFill>
            </a:ext>
          </a:extLst>
        </p:spPr>
      </p:pic>
      <p:sp>
        <p:nvSpPr>
          <p:cNvPr id="19" name="Isosceles Triangle 18"/>
          <p:cNvSpPr/>
          <p:nvPr/>
        </p:nvSpPr>
        <p:spPr>
          <a:xfrm>
            <a:off x="1709928" y="3593592"/>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7011276" y="4572000"/>
            <a:ext cx="457200" cy="381000"/>
          </a:xfrm>
          <a:prstGeom prst="triangl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043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143000"/>
          </a:xfrm>
        </p:spPr>
        <p:txBody>
          <a:bodyPr>
            <a:noAutofit/>
          </a:bodyPr>
          <a:lstStyle/>
          <a:p>
            <a:r>
              <a:rPr lang="en-US" sz="3200" dirty="0" smtClean="0">
                <a:solidFill>
                  <a:srgbClr val="C00000"/>
                </a:solidFill>
              </a:rPr>
              <a:t>Sheriff  as a single NODE – Introduction of EVs</a:t>
            </a:r>
            <a:endParaRPr lang="en-US" sz="3200" dirty="0">
              <a:solidFill>
                <a:srgbClr val="C00000"/>
              </a:solidFill>
            </a:endParaRPr>
          </a:p>
        </p:txBody>
      </p:sp>
      <p:pic>
        <p:nvPicPr>
          <p:cNvPr id="21" name="Picture 20"/>
          <p:cNvPicPr>
            <a:picLocks noChangeAspect="1"/>
          </p:cNvPicPr>
          <p:nvPr/>
        </p:nvPicPr>
        <p:blipFill rotWithShape="1">
          <a:blip r:embed="rId2"/>
          <a:srcRect t="2847"/>
          <a:stretch/>
        </p:blipFill>
        <p:spPr>
          <a:xfrm>
            <a:off x="152400" y="1219200"/>
            <a:ext cx="8324850" cy="5200650"/>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3306214439"/>
              </p:ext>
            </p:extLst>
          </p:nvPr>
        </p:nvGraphicFramePr>
        <p:xfrm>
          <a:off x="304800" y="2438400"/>
          <a:ext cx="8458200" cy="2712720"/>
        </p:xfrm>
        <a:graphic>
          <a:graphicData uri="http://schemas.openxmlformats.org/drawingml/2006/table">
            <a:tbl>
              <a:tblPr>
                <a:tableStyleId>{5C22544A-7EE6-4342-B048-85BDC9FD1C3A}</a:tableStyleId>
              </a:tblPr>
              <a:tblGrid>
                <a:gridCol w="762000"/>
                <a:gridCol w="3124200"/>
                <a:gridCol w="3276600"/>
                <a:gridCol w="1295400"/>
              </a:tblGrid>
              <a:tr h="742630">
                <a:tc>
                  <a:txBody>
                    <a:bodyPr/>
                    <a:lstStyle/>
                    <a:p>
                      <a:pPr algn="ctr" fontAlgn="b"/>
                      <a:r>
                        <a:rPr lang="en-US" sz="2500" b="1" u="none" strike="noStrike" dirty="0">
                          <a:effectLst/>
                        </a:rPr>
                        <a:t>Bus No.</a:t>
                      </a:r>
                      <a:endParaRPr lang="en-US" sz="25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2500" b="1" u="none" strike="noStrike" dirty="0">
                          <a:effectLst/>
                        </a:rPr>
                        <a:t>Mean value of Inflexible load (in MW)</a:t>
                      </a:r>
                      <a:endParaRPr lang="en-US" sz="25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2500" b="1" u="none" strike="noStrike" dirty="0">
                          <a:effectLst/>
                        </a:rPr>
                        <a:t>Aggregate EVLSE power demand (in MW)</a:t>
                      </a:r>
                      <a:endParaRPr lang="en-US" sz="25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2500" b="1" u="none" strike="noStrike" dirty="0">
                          <a:effectLst/>
                        </a:rPr>
                        <a:t>No. of EVs</a:t>
                      </a:r>
                      <a:endParaRPr lang="en-US" sz="25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53810">
                <a:tc>
                  <a:txBody>
                    <a:bodyPr/>
                    <a:lstStyle/>
                    <a:p>
                      <a:pPr algn="r" fontAlgn="b"/>
                      <a:r>
                        <a:rPr lang="en-US" sz="2500" u="none" strike="noStrike">
                          <a:effectLst/>
                        </a:rPr>
                        <a:t>12</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0.145</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0.784</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206</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53810">
                <a:tc>
                  <a:txBody>
                    <a:bodyPr/>
                    <a:lstStyle/>
                    <a:p>
                      <a:pPr algn="r" fontAlgn="b"/>
                      <a:r>
                        <a:rPr lang="en-US" sz="2500" u="none" strike="noStrike">
                          <a:effectLst/>
                        </a:rPr>
                        <a:t>13</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0.205</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0.724</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191</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53810">
                <a:tc>
                  <a:txBody>
                    <a:bodyPr/>
                    <a:lstStyle/>
                    <a:p>
                      <a:pPr algn="r" fontAlgn="b"/>
                      <a:r>
                        <a:rPr lang="en-US" sz="2500" u="none" strike="noStrike">
                          <a:effectLst/>
                        </a:rPr>
                        <a:t>17</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dirty="0">
                          <a:effectLst/>
                        </a:rPr>
                        <a:t>0.156</a:t>
                      </a:r>
                      <a:endParaRPr lang="en-US" sz="25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0.09</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24</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53810">
                <a:tc>
                  <a:txBody>
                    <a:bodyPr/>
                    <a:lstStyle/>
                    <a:p>
                      <a:pPr algn="r" fontAlgn="b"/>
                      <a:r>
                        <a:rPr lang="en-US" sz="2500" u="none" strike="noStrike">
                          <a:effectLst/>
                        </a:rPr>
                        <a:t>18</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0.221</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0.325</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86</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53810">
                <a:tc>
                  <a:txBody>
                    <a:bodyPr/>
                    <a:lstStyle/>
                    <a:p>
                      <a:pPr algn="l" fontAlgn="b"/>
                      <a:r>
                        <a:rPr lang="en-US" sz="2500" b="1" u="none" strike="noStrike" dirty="0">
                          <a:effectLst/>
                        </a:rPr>
                        <a:t>Total</a:t>
                      </a:r>
                      <a:endParaRPr lang="en-US" sz="25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0.727</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u="none" strike="noStrike">
                          <a:effectLst/>
                        </a:rPr>
                        <a:t>1.923</a:t>
                      </a:r>
                      <a:endParaRPr lang="en-US" sz="25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sz="2500" b="1" u="none" strike="noStrike" dirty="0">
                          <a:solidFill>
                            <a:schemeClr val="tx1"/>
                          </a:solidFill>
                          <a:effectLst/>
                        </a:rPr>
                        <a:t>507</a:t>
                      </a:r>
                      <a:endParaRPr lang="en-US" sz="2500" b="1" i="0" u="none" strike="noStrike" dirty="0">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1359192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solidFill>
                  <a:srgbClr val="C00000"/>
                </a:solidFill>
              </a:rPr>
              <a:t>Utility interconnected to several </a:t>
            </a:r>
            <a:r>
              <a:rPr lang="en-US" sz="3200" dirty="0" smtClean="0"/>
              <a:t>Network Optimized Distribution Energy Systems (</a:t>
            </a:r>
            <a:r>
              <a:rPr lang="en-US" sz="3200" dirty="0" smtClean="0">
                <a:solidFill>
                  <a:srgbClr val="C00000"/>
                </a:solidFill>
              </a:rPr>
              <a:t>NODES)</a:t>
            </a:r>
            <a:endParaRPr lang="en-US" sz="3200" dirty="0">
              <a:solidFill>
                <a:srgbClr val="C00000"/>
              </a:solidFill>
            </a:endParaRPr>
          </a:p>
        </p:txBody>
      </p:sp>
      <p:cxnSp>
        <p:nvCxnSpPr>
          <p:cNvPr id="6" name="Straight Connector 5"/>
          <p:cNvCxnSpPr/>
          <p:nvPr/>
        </p:nvCxnSpPr>
        <p:spPr>
          <a:xfrm>
            <a:off x="685800" y="2362200"/>
            <a:ext cx="784860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4419600" y="3733800"/>
            <a:ext cx="4581144" cy="2006210"/>
          </a:xfrm>
          <a:prstGeom prst="rect">
            <a:avLst/>
          </a:prstGeom>
          <a:ln w="38100">
            <a:solidFill>
              <a:srgbClr val="FF000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83000"/>
            <a:ext cx="3200400" cy="2032000"/>
          </a:xfrm>
          <a:prstGeom prst="rect">
            <a:avLst/>
          </a:prstGeom>
          <a:ln w="38100">
            <a:solidFill>
              <a:srgbClr val="FF0000"/>
            </a:solidFill>
          </a:ln>
        </p:spPr>
      </p:pic>
      <p:sp>
        <p:nvSpPr>
          <p:cNvPr id="9" name="Isosceles Triangle 8"/>
          <p:cNvSpPr/>
          <p:nvPr/>
        </p:nvSpPr>
        <p:spPr>
          <a:xfrm>
            <a:off x="4610100" y="4419600"/>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6019800" y="5105400"/>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5105400" y="4419600"/>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6003471" y="4660705"/>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710172" y="5117905"/>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7848600" y="4724400"/>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295400" y="5486400"/>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1638300" y="5508171"/>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2667000" y="5089071"/>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2354471" y="4996542"/>
            <a:ext cx="152400" cy="152400"/>
          </a:xfrm>
          <a:prstGeom prst="triangl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209800" y="2362200"/>
            <a:ext cx="0" cy="1295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477000" y="2387600"/>
            <a:ext cx="0" cy="1295400"/>
          </a:xfrm>
          <a:prstGeom prst="line">
            <a:avLst/>
          </a:prstGeom>
          <a:ln w="38100"/>
        </p:spPr>
        <p:style>
          <a:lnRef idx="1">
            <a:schemeClr val="dk1"/>
          </a:lnRef>
          <a:fillRef idx="0">
            <a:schemeClr val="dk1"/>
          </a:fillRef>
          <a:effectRef idx="0">
            <a:schemeClr val="dk1"/>
          </a:effectRef>
          <a:fontRef idx="minor">
            <a:schemeClr val="tx1"/>
          </a:fontRef>
        </p:style>
      </p:cxnSp>
      <p:sp>
        <p:nvSpPr>
          <p:cNvPr id="24" name="Rectangle 23"/>
          <p:cNvSpPr/>
          <p:nvPr/>
        </p:nvSpPr>
        <p:spPr>
          <a:xfrm>
            <a:off x="1600200" y="2093119"/>
            <a:ext cx="1390651" cy="57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NODE 1</a:t>
            </a:r>
            <a:endParaRPr lang="en-US" sz="2700" dirty="0"/>
          </a:p>
        </p:txBody>
      </p:sp>
      <p:sp>
        <p:nvSpPr>
          <p:cNvPr id="25" name="Rectangle 24"/>
          <p:cNvSpPr/>
          <p:nvPr/>
        </p:nvSpPr>
        <p:spPr>
          <a:xfrm>
            <a:off x="5791200" y="2057400"/>
            <a:ext cx="1448672" cy="57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t>NODE 2</a:t>
            </a:r>
            <a:endParaRPr lang="en-US" sz="2700" dirty="0"/>
          </a:p>
        </p:txBody>
      </p:sp>
      <p:sp>
        <p:nvSpPr>
          <p:cNvPr id="26" name="TextBox 25"/>
          <p:cNvSpPr txBox="1"/>
          <p:nvPr/>
        </p:nvSpPr>
        <p:spPr>
          <a:xfrm>
            <a:off x="152400" y="3200400"/>
            <a:ext cx="2672443" cy="507831"/>
          </a:xfrm>
          <a:prstGeom prst="rect">
            <a:avLst/>
          </a:prstGeom>
          <a:noFill/>
        </p:spPr>
        <p:txBody>
          <a:bodyPr wrap="square" rtlCol="0">
            <a:spAutoFit/>
          </a:bodyPr>
          <a:lstStyle/>
          <a:p>
            <a:r>
              <a:rPr lang="en-US" sz="2700" dirty="0" smtClean="0"/>
              <a:t>SHERIFF GRID   </a:t>
            </a:r>
            <a:endParaRPr lang="en-US" sz="2700" dirty="0"/>
          </a:p>
        </p:txBody>
      </p:sp>
      <p:sp>
        <p:nvSpPr>
          <p:cNvPr id="27" name="TextBox 26"/>
          <p:cNvSpPr txBox="1"/>
          <p:nvPr/>
        </p:nvSpPr>
        <p:spPr>
          <a:xfrm>
            <a:off x="4152900" y="3225969"/>
            <a:ext cx="2705100" cy="507831"/>
          </a:xfrm>
          <a:prstGeom prst="rect">
            <a:avLst/>
          </a:prstGeom>
          <a:noFill/>
        </p:spPr>
        <p:txBody>
          <a:bodyPr wrap="square" rtlCol="0">
            <a:spAutoFit/>
          </a:bodyPr>
          <a:lstStyle/>
          <a:p>
            <a:r>
              <a:rPr lang="en-US" sz="2700" dirty="0" smtClean="0"/>
              <a:t>BANSHEE GRID  </a:t>
            </a:r>
            <a:endParaRPr lang="en-US" sz="2700" dirty="0"/>
          </a:p>
        </p:txBody>
      </p:sp>
      <p:sp>
        <p:nvSpPr>
          <p:cNvPr id="28" name="TextBox 27"/>
          <p:cNvSpPr txBox="1"/>
          <p:nvPr/>
        </p:nvSpPr>
        <p:spPr>
          <a:xfrm>
            <a:off x="3181350" y="1883259"/>
            <a:ext cx="2590800" cy="553998"/>
          </a:xfrm>
          <a:prstGeom prst="rect">
            <a:avLst/>
          </a:prstGeom>
          <a:noFill/>
        </p:spPr>
        <p:txBody>
          <a:bodyPr wrap="square" rtlCol="0">
            <a:spAutoFit/>
          </a:bodyPr>
          <a:lstStyle/>
          <a:p>
            <a:pPr algn="ctr"/>
            <a:r>
              <a:rPr lang="en-US" sz="3000" b="1" dirty="0" smtClean="0"/>
              <a:t>UTILITY BUS</a:t>
            </a:r>
            <a:endParaRPr lang="en-US" sz="3000" b="1" dirty="0"/>
          </a:p>
        </p:txBody>
      </p:sp>
    </p:spTree>
    <p:extLst>
      <p:ext uri="{BB962C8B-B14F-4D97-AF65-F5344CB8AC3E}">
        <p14:creationId xmlns:p14="http://schemas.microsoft.com/office/powerpoint/2010/main" val="1951449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4" grpId="0" animBg="1"/>
      <p:bldP spid="25" grpId="0" animBg="1"/>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Outline</a:t>
            </a:r>
            <a:endParaRPr lang="en-US" sz="3200" dirty="0"/>
          </a:p>
        </p:txBody>
      </p:sp>
      <p:sp>
        <p:nvSpPr>
          <p:cNvPr id="3" name="Content Placeholder 2"/>
          <p:cNvSpPr>
            <a:spLocks noGrp="1"/>
          </p:cNvSpPr>
          <p:nvPr>
            <p:ph idx="1"/>
          </p:nvPr>
        </p:nvSpPr>
        <p:spPr>
          <a:xfrm>
            <a:off x="457200" y="762000"/>
            <a:ext cx="8229600" cy="4525963"/>
          </a:xfrm>
        </p:spPr>
        <p:txBody>
          <a:bodyPr>
            <a:normAutofit fontScale="85000" lnSpcReduction="20000"/>
          </a:bodyPr>
          <a:lstStyle/>
          <a:p>
            <a:r>
              <a:rPr lang="en-US" dirty="0" smtClean="0"/>
              <a:t>General notion  of  “smart grid” as an enabler of sustainable electric energy services in social-ecological systems (SES); key role of data-enabling</a:t>
            </a:r>
          </a:p>
          <a:p>
            <a:r>
              <a:rPr lang="en-US" dirty="0" smtClean="0"/>
              <a:t>The key role in solving major societal problems</a:t>
            </a:r>
          </a:p>
          <a:p>
            <a:r>
              <a:rPr lang="en-US" dirty="0"/>
              <a:t> </a:t>
            </a:r>
            <a:r>
              <a:rPr lang="en-US" dirty="0" smtClean="0"/>
              <a:t>The challenge and opportunity  – abstraction for novel modeling, simulation and design principles to support paradigm change </a:t>
            </a:r>
          </a:p>
          <a:p>
            <a:r>
              <a:rPr lang="en-US" dirty="0" smtClean="0"/>
              <a:t>Difficult questions and possible solutions</a:t>
            </a:r>
          </a:p>
          <a:p>
            <a:r>
              <a:rPr lang="en-US" dirty="0" smtClean="0"/>
              <a:t>Huge challenge and opportunity—novel simulators for rapid demonstration of paradigm changes and their implications (key need </a:t>
            </a:r>
            <a:r>
              <a:rPr lang="en-US" smtClean="0"/>
              <a:t>for collaborations)</a:t>
            </a:r>
            <a:endParaRPr lang="en-US" dirty="0" smtClean="0"/>
          </a:p>
          <a:p>
            <a:r>
              <a:rPr lang="en-US" dirty="0"/>
              <a:t>An example  of real-world complex  grid </a:t>
            </a:r>
            <a:r>
              <a:rPr lang="en-US" dirty="0" smtClean="0"/>
              <a:t> (extra slides)</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7623834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381000" y="152400"/>
            <a:ext cx="9525000" cy="1143000"/>
          </a:xfrm>
        </p:spPr>
        <p:txBody>
          <a:bodyPr>
            <a:noAutofit/>
          </a:bodyPr>
          <a:lstStyle/>
          <a:p>
            <a:pPr eaLnBrk="1" hangingPunct="1"/>
            <a:r>
              <a:rPr lang="en-US" altLang="en-US" sz="3700" dirty="0" smtClean="0"/>
              <a:t> </a:t>
            </a:r>
            <a:r>
              <a:rPr lang="en-US" altLang="en-US" sz="3200" dirty="0" smtClean="0"/>
              <a:t>Information flows to NODES</a:t>
            </a:r>
            <a:br>
              <a:rPr lang="en-US" altLang="en-US" sz="3200" dirty="0" smtClean="0"/>
            </a:br>
            <a:r>
              <a:rPr lang="en-US" altLang="en-US" sz="3200" dirty="0" smtClean="0"/>
              <a:t>—and from NODES to utility markets</a:t>
            </a:r>
          </a:p>
        </p:txBody>
      </p:sp>
      <p:sp>
        <p:nvSpPr>
          <p:cNvPr id="19459" name="内容占位符 2"/>
          <p:cNvSpPr>
            <a:spLocks noGrp="1"/>
          </p:cNvSpPr>
          <p:nvPr>
            <p:ph idx="1"/>
          </p:nvPr>
        </p:nvSpPr>
        <p:spPr>
          <a:xfrm>
            <a:off x="685800" y="1524000"/>
            <a:ext cx="8229600" cy="685800"/>
          </a:xfrm>
        </p:spPr>
        <p:txBody>
          <a:bodyPr>
            <a:normAutofit fontScale="92500" lnSpcReduction="20000"/>
          </a:bodyPr>
          <a:lstStyle/>
          <a:p>
            <a:pPr marL="0" indent="0" algn="ctr" eaLnBrk="1" hangingPunct="1">
              <a:buNone/>
            </a:pPr>
            <a:r>
              <a:rPr lang="en-US" altLang="en-US" sz="2400" dirty="0" smtClean="0"/>
              <a:t>No fast system-wide information exchange at present</a:t>
            </a:r>
          </a:p>
        </p:txBody>
      </p:sp>
      <p:pic>
        <p:nvPicPr>
          <p:cNvPr id="19460"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1981200"/>
            <a:ext cx="5260181" cy="477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63468"/>
      </p:ext>
    </p:extLst>
  </p:cSld>
  <p:clrMapOvr>
    <a:masterClrMapping/>
  </p:clrMapOvr>
  <p:transition xmlns:p14="http://schemas.microsoft.com/office/powerpoint/2010/main" spd="slow" advTm="102165"/>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990600"/>
          </a:xfrm>
        </p:spPr>
        <p:txBody>
          <a:bodyPr>
            <a:normAutofit/>
          </a:bodyPr>
          <a:lstStyle/>
          <a:p>
            <a:r>
              <a:rPr lang="en-US" sz="3200" dirty="0" smtClean="0"/>
              <a:t>Smart grid—enabler of sustainable energy services </a:t>
            </a:r>
            <a:endParaRPr lang="en-US" sz="3200" dirty="0"/>
          </a:p>
        </p:txBody>
      </p:sp>
      <p:pic>
        <p:nvPicPr>
          <p:cNvPr id="4" name="Picture 3"/>
          <p:cNvPicPr>
            <a:picLocks noChangeAspect="1"/>
          </p:cNvPicPr>
          <p:nvPr/>
        </p:nvPicPr>
        <p:blipFill>
          <a:blip r:embed="rId2"/>
          <a:stretch>
            <a:fillRect/>
          </a:stretch>
        </p:blipFill>
        <p:spPr>
          <a:xfrm>
            <a:off x="390701" y="1045326"/>
            <a:ext cx="4028900" cy="2307474"/>
          </a:xfrm>
          <a:prstGeom prst="rect">
            <a:avLst/>
          </a:prstGeom>
        </p:spPr>
      </p:pic>
      <p:pic>
        <p:nvPicPr>
          <p:cNvPr id="5" name="Picture 4"/>
          <p:cNvPicPr>
            <a:picLocks noChangeAspect="1"/>
          </p:cNvPicPr>
          <p:nvPr/>
        </p:nvPicPr>
        <p:blipFill>
          <a:blip r:embed="rId3"/>
          <a:stretch>
            <a:fillRect/>
          </a:stretch>
        </p:blipFill>
        <p:spPr>
          <a:xfrm>
            <a:off x="1828800" y="3339466"/>
            <a:ext cx="6426200" cy="2908934"/>
          </a:xfrm>
          <a:prstGeom prst="rect">
            <a:avLst/>
          </a:prstGeom>
        </p:spPr>
      </p:pic>
      <p:sp>
        <p:nvSpPr>
          <p:cNvPr id="6" name="TextBox 5"/>
          <p:cNvSpPr txBox="1"/>
          <p:nvPr/>
        </p:nvSpPr>
        <p:spPr>
          <a:xfrm>
            <a:off x="4797642" y="1992868"/>
            <a:ext cx="4130345" cy="369332"/>
          </a:xfrm>
          <a:prstGeom prst="rect">
            <a:avLst/>
          </a:prstGeom>
          <a:noFill/>
        </p:spPr>
        <p:txBody>
          <a:bodyPr wrap="none" rtlCol="0">
            <a:spAutoFit/>
          </a:bodyPr>
          <a:lstStyle/>
          <a:p>
            <a:r>
              <a:rPr lang="en-US" b="1" dirty="0" smtClean="0"/>
              <a:t>General social-ecological system (SES) [1]</a:t>
            </a:r>
            <a:endParaRPr lang="en-US" b="1" dirty="0"/>
          </a:p>
        </p:txBody>
      </p:sp>
      <p:sp>
        <p:nvSpPr>
          <p:cNvPr id="7" name="TextBox 6"/>
          <p:cNvSpPr txBox="1"/>
          <p:nvPr/>
        </p:nvSpPr>
        <p:spPr>
          <a:xfrm>
            <a:off x="3153772" y="2831068"/>
            <a:ext cx="6037981" cy="369332"/>
          </a:xfrm>
          <a:prstGeom prst="rect">
            <a:avLst/>
          </a:prstGeom>
          <a:noFill/>
        </p:spPr>
        <p:txBody>
          <a:bodyPr wrap="none" rtlCol="0">
            <a:spAutoFit/>
          </a:bodyPr>
          <a:lstStyle/>
          <a:p>
            <a:r>
              <a:rPr lang="en-US" b="1" dirty="0" smtClean="0"/>
              <a:t>“Smart grid”—enabler of social-ecological energy systems [2]</a:t>
            </a:r>
            <a:endParaRPr lang="en-US" b="1" dirty="0"/>
          </a:p>
        </p:txBody>
      </p:sp>
    </p:spTree>
    <p:extLst>
      <p:ext uri="{BB962C8B-B14F-4D97-AF65-F5344CB8AC3E}">
        <p14:creationId xmlns:p14="http://schemas.microsoft.com/office/powerpoint/2010/main" val="30779157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dirty="0" smtClean="0"/>
              <a:t>Abstraction-interacting </a:t>
            </a:r>
            <a:r>
              <a:rPr lang="en-US" sz="3200" dirty="0" smtClean="0">
                <a:solidFill>
                  <a:srgbClr val="C00000"/>
                </a:solidFill>
              </a:rPr>
              <a:t>decision makers</a:t>
            </a:r>
            <a:endParaRPr lang="en-US" sz="3200" dirty="0">
              <a:solidFill>
                <a:srgbClr val="C00000"/>
              </a:solidFill>
            </a:endParaRPr>
          </a:p>
        </p:txBody>
      </p:sp>
      <p:pic>
        <p:nvPicPr>
          <p:cNvPr id="4" name="Picture 3" descr="C:\Users\MX\Desktop\NIST REPORT SLIDES\GeneralModuleTa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50481"/>
            <a:ext cx="2916846" cy="41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3382830" y="3469957"/>
            <a:ext cx="1798770" cy="492443"/>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00" dirty="0" smtClean="0"/>
              <a:t>Prices over a horizon sent by price-forecaster</a:t>
            </a:r>
            <a:endParaRPr lang="en-US" sz="1300" dirty="0"/>
          </a:p>
        </p:txBody>
      </p:sp>
      <p:sp>
        <p:nvSpPr>
          <p:cNvPr id="26" name="TextBox 25"/>
          <p:cNvSpPr txBox="1"/>
          <p:nvPr/>
        </p:nvSpPr>
        <p:spPr>
          <a:xfrm>
            <a:off x="7010400" y="2646402"/>
            <a:ext cx="1981200" cy="692497"/>
          </a:xfrm>
          <a:prstGeom prst="rect">
            <a:avLst/>
          </a:prstGeom>
          <a:ln>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300" dirty="0" smtClean="0"/>
              <a:t>Processed to get bid functions and sent to EVLSE</a:t>
            </a:r>
            <a:endParaRPr lang="en-US" sz="1300" dirty="0"/>
          </a:p>
        </p:txBody>
      </p:sp>
      <p:sp>
        <p:nvSpPr>
          <p:cNvPr id="29" name="Rectangle 28"/>
          <p:cNvSpPr/>
          <p:nvPr/>
        </p:nvSpPr>
        <p:spPr>
          <a:xfrm>
            <a:off x="7010400" y="3429000"/>
            <a:ext cx="1981200" cy="570889"/>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smtClean="0"/>
              <a:t>SOC Sent to driver simulator</a:t>
            </a:r>
            <a:endParaRPr lang="en-US" sz="1300" dirty="0"/>
          </a:p>
        </p:txBody>
      </p:sp>
      <p:sp>
        <p:nvSpPr>
          <p:cNvPr id="30" name="TextBox 29"/>
          <p:cNvSpPr txBox="1"/>
          <p:nvPr/>
        </p:nvSpPr>
        <p:spPr>
          <a:xfrm>
            <a:off x="3276600" y="2145268"/>
            <a:ext cx="2057400" cy="492443"/>
          </a:xfrm>
          <a:prstGeom prst="rect">
            <a:avLst/>
          </a:prstGeom>
          <a:noFill/>
        </p:spPr>
        <p:txBody>
          <a:bodyPr wrap="square" rtlCol="0">
            <a:spAutoFit/>
          </a:bodyPr>
          <a:lstStyle/>
          <a:p>
            <a:pPr algn="ctr"/>
            <a:r>
              <a:rPr lang="en-US" sz="1300" b="1" dirty="0" smtClean="0">
                <a:solidFill>
                  <a:srgbClr val="FF0000"/>
                </a:solidFill>
              </a:rPr>
              <a:t>Learned Data</a:t>
            </a:r>
          </a:p>
          <a:p>
            <a:pPr algn="ctr"/>
            <a:r>
              <a:rPr lang="en-US" sz="1300" b="1" dirty="0" smtClean="0">
                <a:solidFill>
                  <a:srgbClr val="FF0000"/>
                </a:solidFill>
              </a:rPr>
              <a:t> Structure</a:t>
            </a:r>
            <a:endParaRPr lang="en-US" sz="1300" b="1" dirty="0">
              <a:solidFill>
                <a:srgbClr val="FF0000"/>
              </a:solidFill>
            </a:endParaRPr>
          </a:p>
        </p:txBody>
      </p:sp>
      <p:sp>
        <p:nvSpPr>
          <p:cNvPr id="31" name="TextBox 30"/>
          <p:cNvSpPr txBox="1"/>
          <p:nvPr/>
        </p:nvSpPr>
        <p:spPr>
          <a:xfrm>
            <a:off x="7239000" y="2133600"/>
            <a:ext cx="1752600" cy="492443"/>
          </a:xfrm>
          <a:prstGeom prst="rect">
            <a:avLst/>
          </a:prstGeom>
          <a:noFill/>
        </p:spPr>
        <p:txBody>
          <a:bodyPr wrap="square" rtlCol="0">
            <a:spAutoFit/>
          </a:bodyPr>
          <a:lstStyle/>
          <a:p>
            <a:pPr algn="ctr"/>
            <a:r>
              <a:rPr lang="en-US" sz="1300" b="1" dirty="0" smtClean="0">
                <a:solidFill>
                  <a:srgbClr val="FF0000"/>
                </a:solidFill>
              </a:rPr>
              <a:t>Communicated </a:t>
            </a:r>
          </a:p>
          <a:p>
            <a:pPr algn="ctr"/>
            <a:r>
              <a:rPr lang="en-US" sz="1300" b="1" dirty="0" smtClean="0">
                <a:solidFill>
                  <a:srgbClr val="FF0000"/>
                </a:solidFill>
              </a:rPr>
              <a:t>Data Structure</a:t>
            </a:r>
            <a:endParaRPr lang="en-US" sz="1300" b="1" dirty="0">
              <a:solidFill>
                <a:srgbClr val="FF0000"/>
              </a:solidFill>
            </a:endParaRPr>
          </a:p>
        </p:txBody>
      </p:sp>
      <p:sp>
        <p:nvSpPr>
          <p:cNvPr id="32" name="Rectangle 31"/>
          <p:cNvSpPr/>
          <p:nvPr/>
        </p:nvSpPr>
        <p:spPr>
          <a:xfrm>
            <a:off x="3276600" y="2181999"/>
            <a:ext cx="5795592" cy="19328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5257800" y="2133600"/>
            <a:ext cx="0" cy="1944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34200" y="2133600"/>
            <a:ext cx="0" cy="1944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334000" y="2438400"/>
            <a:ext cx="1499076" cy="1371600"/>
          </a:xfrm>
          <a:prstGeom prst="rect">
            <a:avLst/>
          </a:prstGeom>
          <a:no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p:cNvSpPr txBox="1"/>
          <p:nvPr/>
        </p:nvSpPr>
        <p:spPr>
          <a:xfrm>
            <a:off x="5486400" y="2671718"/>
            <a:ext cx="1063122" cy="646331"/>
          </a:xfrm>
          <a:prstGeom prst="rect">
            <a:avLst/>
          </a:prstGeom>
          <a:noFill/>
        </p:spPr>
        <p:txBody>
          <a:bodyPr wrap="square" rtlCol="0">
            <a:spAutoFit/>
          </a:bodyPr>
          <a:lstStyle/>
          <a:p>
            <a:pPr algn="ctr"/>
            <a:r>
              <a:rPr lang="en-US" b="1" dirty="0" smtClean="0"/>
              <a:t>EV Module</a:t>
            </a:r>
            <a:endParaRPr lang="en-US" b="1" dirty="0"/>
          </a:p>
        </p:txBody>
      </p:sp>
      <p:sp>
        <p:nvSpPr>
          <p:cNvPr id="40" name="TextBox 39"/>
          <p:cNvSpPr txBox="1"/>
          <p:nvPr/>
        </p:nvSpPr>
        <p:spPr>
          <a:xfrm>
            <a:off x="3374284" y="2660303"/>
            <a:ext cx="1807316" cy="692497"/>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00" dirty="0" smtClean="0"/>
              <a:t>Charge requirements sent by driver simulation</a:t>
            </a:r>
            <a:endParaRPr lang="en-US" sz="1300" dirty="0"/>
          </a:p>
        </p:txBody>
      </p:sp>
      <p:sp>
        <p:nvSpPr>
          <p:cNvPr id="3" name="TextBox 2"/>
          <p:cNvSpPr txBox="1"/>
          <p:nvPr/>
        </p:nvSpPr>
        <p:spPr>
          <a:xfrm>
            <a:off x="2819400" y="1030069"/>
            <a:ext cx="6157342" cy="646331"/>
          </a:xfrm>
          <a:prstGeom prst="rect">
            <a:avLst/>
          </a:prstGeom>
          <a:noFill/>
        </p:spPr>
        <p:txBody>
          <a:bodyPr wrap="none" rtlCol="0">
            <a:spAutoFit/>
          </a:bodyPr>
          <a:lstStyle/>
          <a:p>
            <a:r>
              <a:rPr lang="en-US" b="1" dirty="0" smtClean="0"/>
              <a:t>DIVERSE DECISION MAKERS—USERS; ISO; UTILITIES; LSEs;</a:t>
            </a:r>
          </a:p>
          <a:p>
            <a:r>
              <a:rPr lang="en-US" b="1" dirty="0" smtClean="0"/>
              <a:t> NODES; EVs; OTHER DISTIRBUTED ENERGY RESOURCES (DERs)</a:t>
            </a:r>
            <a:endParaRPr lang="en-US" b="1" dirty="0"/>
          </a:p>
        </p:txBody>
      </p:sp>
      <p:sp>
        <p:nvSpPr>
          <p:cNvPr id="7" name="Rectangle 6"/>
          <p:cNvSpPr/>
          <p:nvPr/>
        </p:nvSpPr>
        <p:spPr>
          <a:xfrm>
            <a:off x="152400" y="5449669"/>
            <a:ext cx="4572000" cy="646331"/>
          </a:xfrm>
          <a:prstGeom prst="rect">
            <a:avLst/>
          </a:prstGeom>
        </p:spPr>
        <p:txBody>
          <a:bodyPr>
            <a:spAutoFit/>
          </a:bodyPr>
          <a:lstStyle/>
          <a:p>
            <a:r>
              <a:rPr lang="en-US" b="1" dirty="0"/>
              <a:t>GENERAL (ABSTRACT) REPRESENTATION OF </a:t>
            </a:r>
            <a:r>
              <a:rPr lang="en-US" b="1" dirty="0" smtClean="0"/>
              <a:t>AN INTERACTIVE “SMART” DECISION MAKER</a:t>
            </a:r>
            <a:endParaRPr lang="en-US" b="1" dirty="0"/>
          </a:p>
        </p:txBody>
      </p:sp>
      <p:sp>
        <p:nvSpPr>
          <p:cNvPr id="8" name="TextBox 7"/>
          <p:cNvSpPr txBox="1"/>
          <p:nvPr/>
        </p:nvSpPr>
        <p:spPr>
          <a:xfrm>
            <a:off x="4038600" y="4495800"/>
            <a:ext cx="4606437" cy="369332"/>
          </a:xfrm>
          <a:prstGeom prst="rect">
            <a:avLst/>
          </a:prstGeom>
          <a:noFill/>
        </p:spPr>
        <p:txBody>
          <a:bodyPr wrap="none" rtlCol="0">
            <a:spAutoFit/>
          </a:bodyPr>
          <a:lstStyle/>
          <a:p>
            <a:r>
              <a:rPr lang="en-US" b="1" dirty="0" smtClean="0"/>
              <a:t>EXAMPLE OF AN EV AS A DECISION MAKER [3]</a:t>
            </a:r>
            <a:endParaRPr lang="en-US" b="1" dirty="0"/>
          </a:p>
        </p:txBody>
      </p:sp>
    </p:spTree>
    <p:extLst>
      <p:ext uri="{BB962C8B-B14F-4D97-AF65-F5344CB8AC3E}">
        <p14:creationId xmlns:p14="http://schemas.microsoft.com/office/powerpoint/2010/main" val="2923486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9" grpId="0" animBg="1"/>
      <p:bldP spid="30" grpId="0"/>
      <p:bldP spid="31" grpId="0"/>
      <p:bldP spid="32" grpId="0" animBg="1"/>
      <p:bldP spid="36" grpId="0" animBg="1"/>
      <p:bldP spid="38" grpId="0"/>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76200"/>
            <a:ext cx="9906000" cy="1143000"/>
          </a:xfrm>
        </p:spPr>
        <p:txBody>
          <a:bodyPr>
            <a:normAutofit fontScale="90000"/>
          </a:bodyPr>
          <a:lstStyle/>
          <a:p>
            <a:r>
              <a:rPr lang="en-US" altLang="en-US" sz="3700" dirty="0">
                <a:solidFill>
                  <a:srgbClr val="C00000"/>
                </a:solidFill>
                <a:latin typeface="Calibri (Headings)"/>
              </a:rPr>
              <a:t>S</a:t>
            </a:r>
            <a:r>
              <a:rPr lang="en-US" altLang="en-US" sz="3700" dirty="0" smtClean="0">
                <a:solidFill>
                  <a:srgbClr val="C00000"/>
                </a:solidFill>
                <a:latin typeface="Calibri (Headings)"/>
              </a:rPr>
              <a:t>mart grids--- modeling, analysis and design</a:t>
            </a:r>
            <a:br>
              <a:rPr lang="en-US" altLang="en-US" sz="3700" dirty="0" smtClean="0">
                <a:solidFill>
                  <a:srgbClr val="C00000"/>
                </a:solidFill>
                <a:latin typeface="Calibri (Headings)"/>
              </a:rPr>
            </a:br>
            <a:r>
              <a:rPr lang="en-US" altLang="en-US" sz="3700" dirty="0" smtClean="0">
                <a:solidFill>
                  <a:srgbClr val="C00000"/>
                </a:solidFill>
                <a:latin typeface="Calibri (Headings)"/>
              </a:rPr>
              <a:t>principles [2,6]</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31925"/>
            <a:ext cx="685165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337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3200" dirty="0" smtClean="0"/>
              <a:t>The key role of smart grids in solving societal problems </a:t>
            </a:r>
            <a:endParaRPr lang="en-US" sz="3200" dirty="0"/>
          </a:p>
        </p:txBody>
      </p:sp>
      <p:sp>
        <p:nvSpPr>
          <p:cNvPr id="3" name="Content Placeholder 2"/>
          <p:cNvSpPr>
            <a:spLocks noGrp="1"/>
          </p:cNvSpPr>
          <p:nvPr>
            <p:ph idx="1"/>
          </p:nvPr>
        </p:nvSpPr>
        <p:spPr>
          <a:xfrm>
            <a:off x="457200" y="914400"/>
            <a:ext cx="8229600" cy="5211763"/>
          </a:xfrm>
          <a:effectLst>
            <a:glow rad="1397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t>Ten key attributes determining sustainability of  a complex SES [1] </a:t>
            </a:r>
          </a:p>
          <a:p>
            <a:pPr marL="0" indent="0">
              <a:buNone/>
            </a:pPr>
            <a:r>
              <a:rPr lang="en-US" sz="2000" dirty="0" smtClean="0">
                <a:solidFill>
                  <a:srgbClr val="FF0000"/>
                </a:solidFill>
              </a:rPr>
              <a:t>size of resource; predictability of system dynamics; resource unit mobility; number of users; leadership; norms/social capital; knowledge of the SES; importance of resources to users; collective choice rules. </a:t>
            </a:r>
          </a:p>
          <a:p>
            <a:pPr marL="0" indent="0">
              <a:buNone/>
            </a:pPr>
            <a:endParaRPr lang="en-US" sz="2000" dirty="0" smtClean="0">
              <a:solidFill>
                <a:srgbClr val="FF0000"/>
              </a:solidFill>
            </a:endParaRPr>
          </a:p>
          <a:p>
            <a:pPr marL="0" indent="0">
              <a:buNone/>
            </a:pPr>
            <a:r>
              <a:rPr lang="en-US" dirty="0" smtClean="0">
                <a:solidFill>
                  <a:srgbClr val="FF0000"/>
                </a:solidFill>
              </a:rPr>
              <a:t>Conjecture (Ilic, 2017) </a:t>
            </a:r>
          </a:p>
          <a:p>
            <a:pPr marL="0" indent="0">
              <a:buNone/>
            </a:pPr>
            <a:r>
              <a:rPr lang="en-US" dirty="0" smtClean="0"/>
              <a:t>All these attributes can and should be shaped through data enabling (embedded intelligence into decision makers, and information exchange between them)</a:t>
            </a:r>
          </a:p>
          <a:p>
            <a:pPr marL="0" indent="0">
              <a:buNone/>
            </a:pPr>
            <a:endParaRPr lang="en-US" dirty="0" smtClean="0"/>
          </a:p>
        </p:txBody>
      </p:sp>
    </p:spTree>
    <p:extLst>
      <p:ext uri="{BB962C8B-B14F-4D97-AF65-F5344CB8AC3E}">
        <p14:creationId xmlns:p14="http://schemas.microsoft.com/office/powerpoint/2010/main" val="41816408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“tragedy of the commons” </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marL="0" indent="0">
              <a:buNone/>
            </a:pPr>
            <a:r>
              <a:rPr lang="en-US" dirty="0" smtClean="0">
                <a:solidFill>
                  <a:srgbClr val="FF0000"/>
                </a:solidFill>
              </a:rPr>
              <a:t>“…WHEN MANAGING </a:t>
            </a:r>
            <a:r>
              <a:rPr lang="en-US" dirty="0">
                <a:solidFill>
                  <a:srgbClr val="FF0000"/>
                </a:solidFill>
              </a:rPr>
              <a:t>RESOURCES EXCEEDS THE PERCEIVED COSTS OF INVESTING IN BETTER RULES AND NORMS FOR MOST OF USERS AND THEIR LEADERS; THE PROBABILITY OF SELF-ORGANIZING IS HIGH”  </a:t>
            </a:r>
            <a:r>
              <a:rPr lang="en-US" dirty="0" smtClean="0">
                <a:solidFill>
                  <a:srgbClr val="FF0000"/>
                </a:solidFill>
              </a:rPr>
              <a:t>[1]</a:t>
            </a:r>
          </a:p>
          <a:p>
            <a:pPr marL="0" indent="0">
              <a:buNone/>
            </a:pPr>
            <a:endParaRPr lang="en-US" dirty="0">
              <a:solidFill>
                <a:srgbClr val="FF0000"/>
              </a:solidFill>
            </a:endParaRPr>
          </a:p>
          <a:p>
            <a:pPr marL="0" indent="0">
              <a:buNone/>
            </a:pPr>
            <a:r>
              <a:rPr lang="en-US" dirty="0" smtClean="0">
                <a:solidFill>
                  <a:srgbClr val="FF0000"/>
                </a:solidFill>
              </a:rPr>
              <a:t>Several institutional economists suggest:</a:t>
            </a:r>
            <a:endParaRPr lang="en-US" dirty="0">
              <a:solidFill>
                <a:srgbClr val="FF0000"/>
              </a:solidFill>
            </a:endParaRPr>
          </a:p>
          <a:p>
            <a:pPr marL="0" indent="0">
              <a:buNone/>
            </a:pPr>
            <a:r>
              <a:rPr lang="en-US" dirty="0" smtClean="0"/>
              <a:t>IT plays fundamental role in managing tragedy of the commons problem---non-sustainable electric energy services (an example of tragedy of the commons problem)</a:t>
            </a:r>
            <a:endParaRPr lang="en-US" dirty="0"/>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34417280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Challenge in engaging consumers</a:t>
            </a:r>
            <a:endParaRPr lang="en-US" dirty="0"/>
          </a:p>
        </p:txBody>
      </p:sp>
      <p:sp>
        <p:nvSpPr>
          <p:cNvPr id="3" name="Content Placeholder 2"/>
          <p:cNvSpPr>
            <a:spLocks noGrp="1"/>
          </p:cNvSpPr>
          <p:nvPr>
            <p:ph idx="1"/>
          </p:nvPr>
        </p:nvSpPr>
        <p:spPr>
          <a:xfrm>
            <a:off x="457200" y="1066800"/>
            <a:ext cx="8229600" cy="5059365"/>
          </a:xfrm>
        </p:spPr>
        <p:txBody>
          <a:bodyPr>
            <a:normAutofit fontScale="85000" lnSpcReduction="10000"/>
          </a:bodyPr>
          <a:lstStyle/>
          <a:p>
            <a:r>
              <a:rPr lang="en-US" dirty="0" smtClean="0"/>
              <a:t>Nobody knows their monthly electricity bill (too cheap, or socialized</a:t>
            </a:r>
            <a:r>
              <a:rPr lang="en-US" dirty="0"/>
              <a:t>?</a:t>
            </a:r>
            <a:r>
              <a:rPr lang="en-US" dirty="0" smtClean="0"/>
              <a:t>— flat rates  for non-differentiated services)</a:t>
            </a:r>
          </a:p>
          <a:p>
            <a:r>
              <a:rPr lang="en-US" dirty="0"/>
              <a:t>Theoretically impossible to prove to the end user that they are using “green” power (unless at their home); no mechanisms to implement </a:t>
            </a:r>
            <a:r>
              <a:rPr lang="en-US" dirty="0" smtClean="0"/>
              <a:t>choice</a:t>
            </a:r>
          </a:p>
          <a:p>
            <a:r>
              <a:rPr lang="en-US" dirty="0" smtClean="0"/>
              <a:t>Utilities do not know users’ preferences; users  generally inelastic (repeat INDEX [4] as ELDEX [5]; data gathering/analysis critical)</a:t>
            </a:r>
          </a:p>
          <a:p>
            <a:r>
              <a:rPr lang="en-US" dirty="0" smtClean="0"/>
              <a:t> Short-term vs. long-term efficiency solutions (easier to by new refrigerator/insulate  than to make the house smart)</a:t>
            </a:r>
          </a:p>
          <a:p>
            <a:r>
              <a:rPr lang="en-US" dirty="0" smtClean="0"/>
              <a:t>Value provided by utilities/LSEs to consumers needs re-thinking (aggregation to reduce need for expensive hardware)</a:t>
            </a:r>
          </a:p>
          <a:p>
            <a:endParaRPr lang="en-US" dirty="0" smtClean="0"/>
          </a:p>
          <a:p>
            <a:endParaRPr lang="en-US" dirty="0" smtClean="0"/>
          </a:p>
          <a:p>
            <a:endParaRPr lang="en-US" dirty="0"/>
          </a:p>
        </p:txBody>
      </p:sp>
    </p:spTree>
    <p:extLst>
      <p:ext uri="{BB962C8B-B14F-4D97-AF65-F5344CB8AC3E}">
        <p14:creationId xmlns:p14="http://schemas.microsoft.com/office/powerpoint/2010/main" val="35834070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Difficult academic questions</a:t>
            </a:r>
            <a:endParaRPr lang="en-US" dirty="0"/>
          </a:p>
        </p:txBody>
      </p:sp>
      <p:sp>
        <p:nvSpPr>
          <p:cNvPr id="3" name="Content Placeholder 2"/>
          <p:cNvSpPr>
            <a:spLocks noGrp="1"/>
          </p:cNvSpPr>
          <p:nvPr>
            <p:ph idx="1"/>
          </p:nvPr>
        </p:nvSpPr>
        <p:spPr>
          <a:xfrm>
            <a:off x="457200" y="914400"/>
            <a:ext cx="8229600" cy="4983165"/>
          </a:xfrm>
        </p:spPr>
        <p:txBody>
          <a:bodyPr>
            <a:normAutofit fontScale="77500" lnSpcReduction="20000"/>
          </a:bodyPr>
          <a:lstStyle/>
          <a:p>
            <a:r>
              <a:rPr lang="en-US" dirty="0" smtClean="0"/>
              <a:t>Abstraction of the complex problem for analysis and design. </a:t>
            </a:r>
          </a:p>
          <a:p>
            <a:r>
              <a:rPr lang="en-US" dirty="0" smtClean="0"/>
              <a:t>Aligning  multiple objectives--physical, economic, financial  and environmental performance  (integration of technologies and systems solutions at value) [6]</a:t>
            </a:r>
          </a:p>
          <a:p>
            <a:r>
              <a:rPr lang="en-US" dirty="0" smtClean="0"/>
              <a:t>Aligning sub-objectives of distributed decision makers and system-level objectives</a:t>
            </a:r>
          </a:p>
          <a:p>
            <a:r>
              <a:rPr lang="en-US" dirty="0" smtClean="0"/>
              <a:t>Methods for on-line flexible system management (beyond worst case approaches to socialized reliability)</a:t>
            </a:r>
          </a:p>
          <a:p>
            <a:r>
              <a:rPr lang="en-US" dirty="0" smtClean="0"/>
              <a:t>Challenges different across temporal and spatial scales</a:t>
            </a:r>
          </a:p>
          <a:p>
            <a:pPr marL="0" indent="0">
              <a:buNone/>
            </a:pPr>
            <a:r>
              <a:rPr lang="en-US" dirty="0"/>
              <a:t>	</a:t>
            </a:r>
            <a:r>
              <a:rPr lang="en-US" dirty="0" smtClean="0"/>
              <a:t>-potentially unstable  dynamics  in small grids with persistent  multi-scale disturbances (fundamental limit to  using clean resources) (tightly coupled, nonlinear modules--control design/standardization needed)</a:t>
            </a:r>
          </a:p>
          <a:p>
            <a:pPr marL="0" indent="0">
              <a:buNone/>
            </a:pPr>
            <a:r>
              <a:rPr lang="en-US" dirty="0"/>
              <a:t>	</a:t>
            </a:r>
            <a:r>
              <a:rPr lang="en-US" dirty="0" smtClean="0"/>
              <a:t>-lack of market signals for  managing dynamics and uncertainties at value </a:t>
            </a:r>
          </a:p>
          <a:p>
            <a:pPr marL="0" indent="0">
              <a:buNone/>
            </a:pPr>
            <a:r>
              <a:rPr lang="en-US" dirty="0" smtClean="0"/>
              <a:t> </a:t>
            </a:r>
          </a:p>
        </p:txBody>
      </p:sp>
    </p:spTree>
    <p:extLst>
      <p:ext uri="{BB962C8B-B14F-4D97-AF65-F5344CB8AC3E}">
        <p14:creationId xmlns:p14="http://schemas.microsoft.com/office/powerpoint/2010/main" val="12501643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1817</TotalTime>
  <Words>1668</Words>
  <Application>Microsoft Macintosh PowerPoint</Application>
  <PresentationFormat>On-screen Show (4:3)</PresentationFormat>
  <Paragraphs>198</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 </vt:lpstr>
      <vt:lpstr>Outline</vt:lpstr>
      <vt:lpstr>Smart grid—enabler of sustainable energy services </vt:lpstr>
      <vt:lpstr>Abstraction-interacting decision makers</vt:lpstr>
      <vt:lpstr>Smart grids--- modeling, analysis and design principles [2,6]</vt:lpstr>
      <vt:lpstr>The key role of smart grids in solving societal problems </vt:lpstr>
      <vt:lpstr>Avoiding “tragedy of the commons” </vt:lpstr>
      <vt:lpstr>Challenge in engaging consumers</vt:lpstr>
      <vt:lpstr>Difficult academic questions</vt:lpstr>
      <vt:lpstr>The role of academic research</vt:lpstr>
      <vt:lpstr>PowerPoint Presentation</vt:lpstr>
      <vt:lpstr>Publications</vt:lpstr>
      <vt:lpstr>THANK YOU</vt:lpstr>
      <vt:lpstr>Additional slides</vt:lpstr>
      <vt:lpstr>Complex electric power  system —Example of Sheriff   distribution system [MIT LL repository]</vt:lpstr>
      <vt:lpstr> Load Profile</vt:lpstr>
      <vt:lpstr>Interdependencies   with transportation– EV participation</vt:lpstr>
      <vt:lpstr>Sheriff  as a single NODE – Introduction of EVs</vt:lpstr>
      <vt:lpstr>Utility interconnected to several Network Optimized Distribution Energy Systems (NODES)</vt:lpstr>
      <vt:lpstr> Information flows to NODES —and from NODES to utility markets</vt:lpstr>
    </vt:vector>
  </TitlesOfParts>
  <Company>MIT Lincoln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Ilic, Marija - 0773 - MITLL</dc:creator>
  <cp:lastModifiedBy>l</cp:lastModifiedBy>
  <cp:revision>161</cp:revision>
  <dcterms:created xsi:type="dcterms:W3CDTF">2017-02-22T14:53:14Z</dcterms:created>
  <dcterms:modified xsi:type="dcterms:W3CDTF">2017-05-25T20:07:58Z</dcterms:modified>
</cp:coreProperties>
</file>