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580" r:id="rId2"/>
    <p:sldId id="626" r:id="rId3"/>
    <p:sldId id="654" r:id="rId4"/>
    <p:sldId id="660" r:id="rId5"/>
    <p:sldId id="657" r:id="rId6"/>
    <p:sldId id="658" r:id="rId7"/>
    <p:sldId id="671" r:id="rId8"/>
    <p:sldId id="672" r:id="rId9"/>
    <p:sldId id="655" r:id="rId10"/>
    <p:sldId id="661" r:id="rId11"/>
    <p:sldId id="674" r:id="rId12"/>
  </p:sldIdLst>
  <p:sldSz cx="9144000" cy="6858000" type="screen4x3"/>
  <p:notesSz cx="6858000" cy="9144000"/>
  <p:defaultTextStyle>
    <a:defPPr>
      <a:defRPr lang="en-US"/>
    </a:defPPr>
    <a:lvl1pPr marL="0" algn="l" defTabSz="4571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437" algn="l" defTabSz="4571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582" algn="l" defTabSz="4571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4571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872" algn="l" defTabSz="4571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017" algn="l" defTabSz="4571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4571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98" autoAdjust="0"/>
    <p:restoredTop sz="72590" autoAdjust="0"/>
  </p:normalViewPr>
  <p:slideViewPr>
    <p:cSldViewPr snapToGrid="0" snapToObjects="1">
      <p:cViewPr varScale="1">
        <p:scale>
          <a:sx n="79" d="100"/>
          <a:sy n="79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C4D3A-6789-564F-B73A-1A33BABA35B4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A89E2-CF9E-554C-8820-3D80A0F4D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1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37" algn="l" defTabSz="4571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82" algn="l" defTabSz="4571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4571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72" algn="l" defTabSz="4571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17" algn="l" defTabSz="4571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4571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engage this DER resources to</a:t>
            </a:r>
            <a:r>
              <a:rPr lang="en-US" baseline="0" dirty="0" smtClean="0"/>
              <a:t> support the  ecosystem?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89E2-CF9E-554C-8820-3D80A0F4D8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5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89E2-CF9E-554C-8820-3D80A0F4D8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FAC7E-FEFB-C44F-A8DC-19B6B4AF90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4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4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C2F1-EF57-5046-89AA-514D640D888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FF99-A68F-904A-A63E-9513E282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5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C2F1-EF57-5046-89AA-514D640D888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FF99-A68F-904A-A63E-9513E282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4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4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C2F1-EF57-5046-89AA-514D640D888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FF99-A68F-904A-A63E-9513E282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40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1" y="6510866"/>
            <a:ext cx="1546226" cy="25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9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9" y="3429001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cap="all" spc="301">
                <a:solidFill>
                  <a:srgbClr val="A4001D"/>
                </a:solidFill>
              </a:defRPr>
            </a:lvl1pPr>
            <a:lvl2pPr marL="457145" indent="0">
              <a:buNone/>
              <a:defRPr sz="1300"/>
            </a:lvl2pPr>
            <a:lvl3pPr marL="914290" indent="0">
              <a:buNone/>
              <a:defRPr sz="1000"/>
            </a:lvl3pPr>
            <a:lvl4pPr marL="1371437" indent="0">
              <a:buNone/>
              <a:defRPr sz="1000"/>
            </a:lvl4pPr>
            <a:lvl5pPr marL="1828582" indent="0">
              <a:buNone/>
              <a:defRPr sz="1000"/>
            </a:lvl5pPr>
            <a:lvl6pPr marL="2285727" indent="0">
              <a:buNone/>
              <a:defRPr sz="1000"/>
            </a:lvl6pPr>
            <a:lvl7pPr marL="2742872" indent="0">
              <a:buNone/>
              <a:defRPr sz="1000"/>
            </a:lvl7pPr>
            <a:lvl8pPr marL="3200017" indent="0">
              <a:buNone/>
              <a:defRPr sz="1000"/>
            </a:lvl8pPr>
            <a:lvl9pPr marL="36571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97602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7" y="6510867"/>
            <a:ext cx="1546225" cy="25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84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84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050650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7" y="6510867"/>
            <a:ext cx="1546225" cy="25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84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84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050650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7" y="6510867"/>
            <a:ext cx="1546225" cy="25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84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84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384692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3" y="6510867"/>
            <a:ext cx="1546225" cy="25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80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80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321600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C2F1-EF57-5046-89AA-514D640D888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FF99-A68F-904A-A63E-9513E282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1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C2F1-EF57-5046-89AA-514D640D888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FF99-A68F-904A-A63E-9513E282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3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C2F1-EF57-5046-89AA-514D640D8884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FF99-A68F-904A-A63E-9513E282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2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100" b="1"/>
            </a:lvl2pPr>
            <a:lvl3pPr marL="914290" indent="0">
              <a:buNone/>
              <a:defRPr sz="1700" b="1"/>
            </a:lvl3pPr>
            <a:lvl4pPr marL="1371437" indent="0">
              <a:buNone/>
              <a:defRPr sz="1600" b="1"/>
            </a:lvl4pPr>
            <a:lvl5pPr marL="1828582" indent="0">
              <a:buNone/>
              <a:defRPr sz="1600" b="1"/>
            </a:lvl5pPr>
            <a:lvl6pPr marL="2285727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4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9" cy="39512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100" b="1"/>
            </a:lvl2pPr>
            <a:lvl3pPr marL="914290" indent="0">
              <a:buNone/>
              <a:defRPr sz="1700" b="1"/>
            </a:lvl3pPr>
            <a:lvl4pPr marL="1371437" indent="0">
              <a:buNone/>
              <a:defRPr sz="1600" b="1"/>
            </a:lvl4pPr>
            <a:lvl5pPr marL="1828582" indent="0">
              <a:buNone/>
              <a:defRPr sz="1600" b="1"/>
            </a:lvl5pPr>
            <a:lvl6pPr marL="2285727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4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4"/>
            <a:ext cx="4041776" cy="39512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C2F1-EF57-5046-89AA-514D640D8884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FF99-A68F-904A-A63E-9513E282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C2F1-EF57-5046-89AA-514D640D8884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FF99-A68F-904A-A63E-9513E282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3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C2F1-EF57-5046-89AA-514D640D8884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FF99-A68F-904A-A63E-9513E282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0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3" cy="116205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300"/>
            </a:lvl2pPr>
            <a:lvl3pPr marL="914290" indent="0">
              <a:buNone/>
              <a:defRPr sz="1000"/>
            </a:lvl3pPr>
            <a:lvl4pPr marL="1371437" indent="0">
              <a:buNone/>
              <a:defRPr sz="1000"/>
            </a:lvl4pPr>
            <a:lvl5pPr marL="1828582" indent="0">
              <a:buNone/>
              <a:defRPr sz="1000"/>
            </a:lvl5pPr>
            <a:lvl6pPr marL="2285727" indent="0">
              <a:buNone/>
              <a:defRPr sz="1000"/>
            </a:lvl6pPr>
            <a:lvl7pPr marL="2742872" indent="0">
              <a:buNone/>
              <a:defRPr sz="1000"/>
            </a:lvl7pPr>
            <a:lvl8pPr marL="3200017" indent="0">
              <a:buNone/>
              <a:defRPr sz="1000"/>
            </a:lvl8pPr>
            <a:lvl9pPr marL="3657164" indent="0">
              <a:buNone/>
              <a:defRPr sz="10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C2F1-EF57-5046-89AA-514D640D8884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FF99-A68F-904A-A63E-9513E282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9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3"/>
            <a:ext cx="54864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900"/>
            </a:lvl2pPr>
            <a:lvl3pPr marL="914290" indent="0">
              <a:buNone/>
              <a:defRPr sz="2400"/>
            </a:lvl3pPr>
            <a:lvl4pPr marL="1371437" indent="0">
              <a:buNone/>
              <a:defRPr sz="2100"/>
            </a:lvl4pPr>
            <a:lvl5pPr marL="1828582" indent="0">
              <a:buNone/>
              <a:defRPr sz="2100"/>
            </a:lvl5pPr>
            <a:lvl6pPr marL="2285727" indent="0">
              <a:buNone/>
              <a:defRPr sz="2100"/>
            </a:lvl6pPr>
            <a:lvl7pPr marL="2742872" indent="0">
              <a:buNone/>
              <a:defRPr sz="2100"/>
            </a:lvl7pPr>
            <a:lvl8pPr marL="3200017" indent="0">
              <a:buNone/>
              <a:defRPr sz="2100"/>
            </a:lvl8pPr>
            <a:lvl9pPr marL="3657164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300"/>
            </a:lvl2pPr>
            <a:lvl3pPr marL="914290" indent="0">
              <a:buNone/>
              <a:defRPr sz="1000"/>
            </a:lvl3pPr>
            <a:lvl4pPr marL="1371437" indent="0">
              <a:buNone/>
              <a:defRPr sz="1000"/>
            </a:lvl4pPr>
            <a:lvl5pPr marL="1828582" indent="0">
              <a:buNone/>
              <a:defRPr sz="1000"/>
            </a:lvl5pPr>
            <a:lvl6pPr marL="2285727" indent="0">
              <a:buNone/>
              <a:defRPr sz="1000"/>
            </a:lvl6pPr>
            <a:lvl7pPr marL="2742872" indent="0">
              <a:buNone/>
              <a:defRPr sz="1000"/>
            </a:lvl7pPr>
            <a:lvl8pPr marL="3200017" indent="0">
              <a:buNone/>
              <a:defRPr sz="1000"/>
            </a:lvl8pPr>
            <a:lvl9pPr marL="3657164" indent="0">
              <a:buNone/>
              <a:defRPr sz="10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C2F1-EF57-5046-89AA-514D640D8884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FF99-A68F-904A-A63E-9513E282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3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50"/>
            <a:ext cx="8229600" cy="492983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9287"/>
            <a:ext cx="8229600" cy="5246888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C2F1-EF57-5046-89AA-514D640D888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7FF99-A68F-904A-A63E-9513E282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0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p:txStyles>
    <p:titleStyle>
      <a:lvl1pPr algn="ctr" defTabSz="457145" rtl="0" eaLnBrk="1" latinLnBrk="0" hangingPunct="1">
        <a:spcBef>
          <a:spcPct val="0"/>
        </a:spcBef>
        <a:buNone/>
        <a:defRPr sz="2900" b="0" i="0" strike="noStrike" kern="1200" spc="0" normalizeH="0">
          <a:solidFill>
            <a:schemeClr val="accent2">
              <a:lumMod val="75000"/>
            </a:schemeClr>
          </a:solidFill>
          <a:latin typeface="LM Sans 10 Bold"/>
          <a:ea typeface="+mj-ea"/>
          <a:cs typeface="LM Sans 10 Bold"/>
        </a:defRPr>
      </a:lvl1pPr>
    </p:titleStyle>
    <p:bodyStyle>
      <a:lvl1pPr marL="342860" indent="-342860" algn="l" defTabSz="457145" rtl="0" eaLnBrk="1" latinLnBrk="0" hangingPunct="1">
        <a:spcBef>
          <a:spcPts val="1001"/>
        </a:spcBef>
        <a:buFont typeface="Wingdings" charset="2"/>
        <a:buChar char="§"/>
        <a:defRPr sz="2400" b="0" i="0" kern="1200">
          <a:solidFill>
            <a:schemeClr val="tx1"/>
          </a:solidFill>
          <a:latin typeface="LM Sans 10 Regular"/>
          <a:ea typeface="+mn-ea"/>
          <a:cs typeface="LM Sans 10 Regular"/>
        </a:defRPr>
      </a:lvl1pPr>
      <a:lvl2pPr marL="742861" indent="-285716" algn="l" defTabSz="457145" rtl="0" eaLnBrk="1" latinLnBrk="0" hangingPunct="1">
        <a:spcBef>
          <a:spcPct val="20000"/>
        </a:spcBef>
        <a:buFont typeface="Arial"/>
        <a:buChar char="•"/>
        <a:defRPr sz="2200" b="0" i="0" kern="1200">
          <a:solidFill>
            <a:schemeClr val="tx1"/>
          </a:solidFill>
          <a:latin typeface="LM Sans 10 Regular"/>
          <a:ea typeface="+mn-ea"/>
          <a:cs typeface="LM Sans 10 Regular"/>
        </a:defRPr>
      </a:lvl2pPr>
      <a:lvl3pPr marL="1142864" indent="-228573" algn="l" defTabSz="45714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M Sans 10 Regular"/>
          <a:ea typeface="+mn-ea"/>
          <a:cs typeface="LM Sans 10 Regular"/>
        </a:defRPr>
      </a:lvl3pPr>
      <a:lvl4pPr marL="1600009" indent="-228573" algn="l" defTabSz="457145" rtl="0" eaLnBrk="1" latinLnBrk="0" hangingPunct="1">
        <a:spcBef>
          <a:spcPct val="20000"/>
        </a:spcBef>
        <a:buFont typeface="Arial"/>
        <a:buChar char="–"/>
        <a:defRPr sz="2100" b="0" i="0" kern="1200">
          <a:solidFill>
            <a:schemeClr val="tx1"/>
          </a:solidFill>
          <a:latin typeface="LM Sans 10 Regular"/>
          <a:ea typeface="+mn-ea"/>
          <a:cs typeface="LM Sans 10 Regular"/>
        </a:defRPr>
      </a:lvl4pPr>
      <a:lvl5pPr marL="2057155" indent="-228573" algn="l" defTabSz="457145" rtl="0" eaLnBrk="1" latinLnBrk="0" hangingPunct="1">
        <a:spcBef>
          <a:spcPct val="20000"/>
        </a:spcBef>
        <a:buFont typeface="Arial"/>
        <a:buChar char="»"/>
        <a:defRPr sz="2100" b="0" i="0" kern="1200">
          <a:solidFill>
            <a:schemeClr val="tx1"/>
          </a:solidFill>
          <a:latin typeface="LM Sans 10 Regular"/>
          <a:ea typeface="+mn-ea"/>
          <a:cs typeface="LM Sans 10 Regular"/>
        </a:defRPr>
      </a:lvl5pPr>
      <a:lvl6pPr marL="2514300" indent="-228573" algn="l" defTabSz="457145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5" indent="-228573" algn="l" defTabSz="457145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2" indent="-228573" algn="l" defTabSz="457145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7" indent="-228573" algn="l" defTabSz="457145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7" algn="l" defTabSz="4571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2" algn="l" defTabSz="4571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7" algn="l" defTabSz="4571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4571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4571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4" algn="l" defTabSz="4571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microsoft.com/office/2007/relationships/hdphoto" Target="../media/hdphoto1.wdp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jpg"/><Relationship Id="rId13" Type="http://schemas.openxmlformats.org/officeDocument/2006/relationships/image" Target="../media/image13.png"/><Relationship Id="rId14" Type="http://schemas.openxmlformats.org/officeDocument/2006/relationships/image" Target="../media/image14.jpg"/><Relationship Id="rId15" Type="http://schemas.openxmlformats.org/officeDocument/2006/relationships/image" Target="../media/image15.gif"/><Relationship Id="rId16" Type="http://schemas.openxmlformats.org/officeDocument/2006/relationships/image" Target="../media/image8.png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hdphoto1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4.jpg"/><Relationship Id="rId5" Type="http://schemas.openxmlformats.org/officeDocument/2006/relationships/image" Target="../media/image35.tif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Coordinating Energy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4279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Ram Rajagopal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5869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59436" y="127176"/>
            <a:ext cx="8668852" cy="47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85000"/>
              </a:lnSpc>
              <a:defRPr sz="2400" b="1">
                <a:solidFill>
                  <a:schemeClr val="bg2"/>
                </a:solidFill>
                <a:latin typeface="Arial" charset="0"/>
              </a:defRPr>
            </a:lvl1pPr>
            <a:lvl2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2pPr>
            <a:lvl3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3pPr>
            <a:lvl4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4pPr>
            <a:lvl5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  <a:latin typeface="Avenir Black"/>
                <a:cs typeface="Avenir Black"/>
              </a:rPr>
              <a:t>Theory: Contingent Multilateral Trades </a:t>
            </a:r>
            <a:endParaRPr lang="en-US" dirty="0">
              <a:solidFill>
                <a:srgbClr val="800000"/>
              </a:solidFill>
              <a:latin typeface="Avenir Black"/>
              <a:cs typeface="Avenir Black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379159" y="5091432"/>
            <a:ext cx="8449129" cy="500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7" indent="-171447" algn="l" defTabSz="685788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41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34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29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24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17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12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05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00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000" dirty="0" smtClean="0">
                <a:latin typeface="+mn-lt"/>
              </a:rPr>
              <a:t>Observation: Under various assumptions contingent trade can be replaced by open gate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92" y="956734"/>
            <a:ext cx="8593667" cy="20841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1" y="3671712"/>
            <a:ext cx="8607778" cy="986030"/>
          </a:xfrm>
          <a:prstGeom prst="rect">
            <a:avLst/>
          </a:prstGeom>
        </p:spPr>
      </p:pic>
      <p:sp>
        <p:nvSpPr>
          <p:cNvPr id="16" name="Content Placeholder 6"/>
          <p:cNvSpPr txBox="1">
            <a:spLocks/>
          </p:cNvSpPr>
          <p:nvPr/>
        </p:nvSpPr>
        <p:spPr>
          <a:xfrm>
            <a:off x="313492" y="6213655"/>
            <a:ext cx="8830508" cy="500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7" indent="-171447" algn="l" defTabSz="685788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41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34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29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24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17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12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05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00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n-lt"/>
              </a:rPr>
              <a:t>J. Qin, R. </a:t>
            </a:r>
            <a:r>
              <a:rPr lang="en-US" dirty="0" err="1">
                <a:latin typeface="+mn-lt"/>
              </a:rPr>
              <a:t>Rajagopal</a:t>
            </a:r>
            <a:r>
              <a:rPr lang="en-US" dirty="0">
                <a:latin typeface="+mn-lt"/>
              </a:rPr>
              <a:t>, P. P. </a:t>
            </a:r>
            <a:r>
              <a:rPr lang="en-US" dirty="0" err="1">
                <a:latin typeface="+mn-lt"/>
              </a:rPr>
              <a:t>Varaiya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“Flexible Market for Smart Grid</a:t>
            </a:r>
            <a:r>
              <a:rPr lang="en-US" i="1" dirty="0" smtClean="0">
                <a:latin typeface="+mn-lt"/>
              </a:rPr>
              <a:t>: Coordinated </a:t>
            </a:r>
            <a:r>
              <a:rPr lang="en-US" i="1" dirty="0">
                <a:latin typeface="+mn-lt"/>
              </a:rPr>
              <a:t>Trading of Contingent Contracts</a:t>
            </a:r>
            <a:r>
              <a:rPr lang="en-US" i="1" dirty="0" smtClean="0">
                <a:latin typeface="+mn-lt"/>
              </a:rPr>
              <a:t>”</a:t>
            </a:r>
            <a:r>
              <a:rPr lang="en-US" dirty="0" smtClean="0">
                <a:latin typeface="+mn-lt"/>
              </a:rPr>
              <a:t>, Submitted to IEEE Transactions on Control of Network Systems.</a:t>
            </a:r>
          </a:p>
        </p:txBody>
      </p:sp>
    </p:spTree>
    <p:extLst>
      <p:ext uri="{BB962C8B-B14F-4D97-AF65-F5344CB8AC3E}">
        <p14:creationId xmlns:p14="http://schemas.microsoft.com/office/powerpoint/2010/main" val="12144343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59436" y="127176"/>
            <a:ext cx="8668852" cy="47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85000"/>
              </a:lnSpc>
              <a:defRPr sz="2400" b="1">
                <a:solidFill>
                  <a:schemeClr val="bg2"/>
                </a:solidFill>
                <a:latin typeface="Arial" charset="0"/>
              </a:defRPr>
            </a:lvl1pPr>
            <a:lvl2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2pPr>
            <a:lvl3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3pPr>
            <a:lvl4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4pPr>
            <a:lvl5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  <a:latin typeface="Avenir Black"/>
                <a:cs typeface="Avenir Black"/>
              </a:rPr>
              <a:t>Automatic Power Exchange </a:t>
            </a:r>
            <a:endParaRPr lang="en-US" dirty="0">
              <a:solidFill>
                <a:srgbClr val="800000"/>
              </a:solidFill>
              <a:latin typeface="Avenir Black"/>
              <a:cs typeface="Aveni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04" y="1316614"/>
            <a:ext cx="6899570" cy="2951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797" y="6073170"/>
            <a:ext cx="86727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venir  "/>
                <a:cs typeface="Avenir  "/>
              </a:rPr>
              <a:t>Collaborators: Junjie Qin (Stanford), </a:t>
            </a:r>
            <a:r>
              <a:rPr lang="en-US" sz="1500" dirty="0">
                <a:latin typeface="Avenir  "/>
                <a:cs typeface="Avenir  "/>
              </a:rPr>
              <a:t>Jonathan Mather (Berkeley</a:t>
            </a:r>
            <a:r>
              <a:rPr lang="en-US" sz="1500" dirty="0" smtClean="0">
                <a:latin typeface="Avenir  "/>
                <a:cs typeface="Avenir  "/>
              </a:rPr>
              <a:t>), </a:t>
            </a:r>
            <a:r>
              <a:rPr lang="en-US" sz="1500" dirty="0" err="1" smtClean="0">
                <a:latin typeface="Avenir  "/>
                <a:cs typeface="Avenir  "/>
              </a:rPr>
              <a:t>Raffi</a:t>
            </a:r>
            <a:r>
              <a:rPr lang="en-US" sz="1500" dirty="0" smtClean="0">
                <a:latin typeface="Avenir  "/>
                <a:cs typeface="Avenir  "/>
              </a:rPr>
              <a:t> </a:t>
            </a:r>
            <a:r>
              <a:rPr lang="en-US" sz="1500" dirty="0" err="1" smtClean="0">
                <a:latin typeface="Avenir  "/>
                <a:cs typeface="Avenir  "/>
              </a:rPr>
              <a:t>Sevlian</a:t>
            </a:r>
            <a:r>
              <a:rPr lang="en-US" sz="1500" dirty="0" smtClean="0">
                <a:latin typeface="Avenir  "/>
                <a:cs typeface="Avenir  "/>
              </a:rPr>
              <a:t> (Stanford), Louis </a:t>
            </a:r>
            <a:r>
              <a:rPr lang="en-US" sz="1500" dirty="0" err="1" smtClean="0">
                <a:latin typeface="Avenir  "/>
                <a:cs typeface="Avenir  "/>
              </a:rPr>
              <a:t>Badouin</a:t>
            </a:r>
            <a:r>
              <a:rPr lang="en-US" sz="1500" dirty="0" smtClean="0">
                <a:latin typeface="Avenir  "/>
                <a:cs typeface="Avenir  "/>
              </a:rPr>
              <a:t> (Stanford),  David </a:t>
            </a:r>
            <a:r>
              <a:rPr lang="en-US" sz="1500" dirty="0" err="1" smtClean="0">
                <a:latin typeface="Avenir  "/>
                <a:cs typeface="Avenir  "/>
              </a:rPr>
              <a:t>Chassin</a:t>
            </a:r>
            <a:r>
              <a:rPr lang="en-US" sz="1500" dirty="0" smtClean="0">
                <a:latin typeface="Avenir  "/>
                <a:cs typeface="Avenir  "/>
              </a:rPr>
              <a:t> (SLAC), </a:t>
            </a:r>
            <a:r>
              <a:rPr lang="en-US" sz="1500" dirty="0" err="1" smtClean="0">
                <a:latin typeface="Avenir  "/>
                <a:cs typeface="Avenir  "/>
              </a:rPr>
              <a:t>Kameshwar</a:t>
            </a:r>
            <a:r>
              <a:rPr lang="en-US" sz="1500" dirty="0" smtClean="0">
                <a:latin typeface="Avenir  "/>
                <a:cs typeface="Avenir  "/>
              </a:rPr>
              <a:t> </a:t>
            </a:r>
            <a:r>
              <a:rPr lang="en-US" sz="1500" dirty="0" err="1" smtClean="0">
                <a:latin typeface="Avenir  "/>
                <a:cs typeface="Avenir  "/>
              </a:rPr>
              <a:t>Poolla</a:t>
            </a:r>
            <a:r>
              <a:rPr lang="en-US" sz="1500" dirty="0" smtClean="0">
                <a:latin typeface="Avenir  "/>
                <a:cs typeface="Avenir  "/>
              </a:rPr>
              <a:t> (Berkeley), </a:t>
            </a:r>
            <a:r>
              <a:rPr lang="en-US" sz="1500" dirty="0" err="1" smtClean="0">
                <a:latin typeface="Avenir  "/>
                <a:cs typeface="Avenir  "/>
              </a:rPr>
              <a:t>Pravin</a:t>
            </a:r>
            <a:r>
              <a:rPr lang="en-US" sz="1500" dirty="0" smtClean="0">
                <a:latin typeface="Avenir  "/>
                <a:cs typeface="Avenir  "/>
              </a:rPr>
              <a:t> </a:t>
            </a:r>
            <a:r>
              <a:rPr lang="en-US" sz="1500" dirty="0" err="1" smtClean="0">
                <a:latin typeface="Avenir  "/>
                <a:cs typeface="Avenir  "/>
              </a:rPr>
              <a:t>Varaiya</a:t>
            </a:r>
            <a:r>
              <a:rPr lang="en-US" sz="1500" dirty="0" smtClean="0">
                <a:latin typeface="Avenir  "/>
                <a:cs typeface="Avenir  "/>
              </a:rPr>
              <a:t> (Berkeley), </a:t>
            </a:r>
            <a:endParaRPr lang="en-US" sz="1500" dirty="0">
              <a:latin typeface="Avenir  "/>
              <a:cs typeface="Avenir  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379159" y="4575957"/>
            <a:ext cx="8449129" cy="635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7" indent="-171447" algn="l" defTabSz="685788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41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34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29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24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17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12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05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00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000" dirty="0" smtClean="0">
                <a:latin typeface="+mn-lt"/>
              </a:rPr>
              <a:t>Ensures satisfaction of physical constraints; supports volatile resources and load flexibility  </a:t>
            </a:r>
          </a:p>
        </p:txBody>
      </p:sp>
    </p:spTree>
    <p:extLst>
      <p:ext uri="{BB962C8B-B14F-4D97-AF65-F5344CB8AC3E}">
        <p14:creationId xmlns:p14="http://schemas.microsoft.com/office/powerpoint/2010/main" val="35133739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roup 471"/>
          <p:cNvGrpSpPr/>
          <p:nvPr/>
        </p:nvGrpSpPr>
        <p:grpSpPr>
          <a:xfrm>
            <a:off x="180185" y="978585"/>
            <a:ext cx="9039052" cy="5305976"/>
            <a:chOff x="84951" y="902572"/>
            <a:chExt cx="9147512" cy="4167789"/>
          </a:xfrm>
        </p:grpSpPr>
        <p:sp>
          <p:nvSpPr>
            <p:cNvPr id="473" name="Rounded Rectangle 472"/>
            <p:cNvSpPr/>
            <p:nvPr/>
          </p:nvSpPr>
          <p:spPr>
            <a:xfrm>
              <a:off x="84951" y="980597"/>
              <a:ext cx="3778756" cy="4079370"/>
            </a:xfrm>
            <a:prstGeom prst="roundRect">
              <a:avLst/>
            </a:prstGeom>
            <a:solidFill>
              <a:schemeClr val="bg1">
                <a:lumMod val="85000"/>
                <a:alpha val="41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538896" y="902572"/>
              <a:ext cx="1735244" cy="41098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B93105"/>
                  </a:solidFill>
                  <a:latin typeface="Arial Narrow"/>
                  <a:cs typeface="Arial Narrow"/>
                </a:rPr>
                <a:t>Grid System Operator</a:t>
              </a:r>
            </a:p>
            <a:p>
              <a:r>
                <a:rPr lang="en-US" sz="1400" b="1" dirty="0">
                  <a:solidFill>
                    <a:srgbClr val="B93105"/>
                  </a:solidFill>
                  <a:latin typeface="Arial Narrow"/>
                  <a:cs typeface="Arial Narrow"/>
                </a:rPr>
                <a:t>(Federal Regulations)</a:t>
              </a:r>
            </a:p>
          </p:txBody>
        </p:sp>
        <p:sp>
          <p:nvSpPr>
            <p:cNvPr id="475" name="Rounded Rectangle 474"/>
            <p:cNvSpPr/>
            <p:nvPr/>
          </p:nvSpPr>
          <p:spPr>
            <a:xfrm>
              <a:off x="3873695" y="990989"/>
              <a:ext cx="3316388" cy="4079372"/>
            </a:xfrm>
            <a:prstGeom prst="roundRect">
              <a:avLst/>
            </a:prstGeom>
            <a:solidFill>
              <a:schemeClr val="bg1">
                <a:lumMod val="85000"/>
                <a:alpha val="41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4156232" y="1026877"/>
              <a:ext cx="1461554" cy="41098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B93105"/>
                  </a:solidFill>
                  <a:latin typeface="Arial Narrow"/>
                  <a:cs typeface="Arial Narrow"/>
                </a:rPr>
                <a:t>Electricity Utility</a:t>
              </a:r>
            </a:p>
            <a:p>
              <a:r>
                <a:rPr lang="en-US" sz="1400" b="1" dirty="0">
                  <a:solidFill>
                    <a:srgbClr val="B93105"/>
                  </a:solidFill>
                  <a:latin typeface="Arial Narrow"/>
                  <a:cs typeface="Arial Narrow"/>
                </a:rPr>
                <a:t>(State Regulation)</a:t>
              </a:r>
            </a:p>
          </p:txBody>
        </p:sp>
        <p:sp>
          <p:nvSpPr>
            <p:cNvPr id="477" name="Content Placeholder 2"/>
            <p:cNvSpPr txBox="1">
              <a:spLocks/>
            </p:cNvSpPr>
            <p:nvPr/>
          </p:nvSpPr>
          <p:spPr>
            <a:xfrm>
              <a:off x="514871" y="1196600"/>
              <a:ext cx="7665887" cy="3394472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0" indent="0" algn="l" defTabSz="685788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rgbClr val="8C1515"/>
                </a:buClr>
                <a:buFont typeface="Wingdings" charset="2"/>
                <a:buNone/>
                <a:defRPr sz="1350" b="0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342895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8C1515"/>
                </a:buClr>
                <a:buFont typeface=".AppleSystemUIFont" charset="-120"/>
                <a:buNone/>
                <a:defRPr sz="1499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685788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8C1515"/>
                </a:buClr>
                <a:buFont typeface="Wingdings" charset="2"/>
                <a:buNone/>
                <a:defRPr sz="135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028683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8C1515"/>
                </a:buClr>
                <a:buFont typeface=".AppleSystemUIFont" charset="-120"/>
                <a:buNone/>
                <a:defRPr sz="12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371576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8C1515"/>
                </a:buClr>
                <a:buFont typeface="Wingdings" charset="2"/>
                <a:buNone/>
                <a:defRPr sz="12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1714470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63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58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52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29" indent="-171429">
                <a:buFont typeface="Arial"/>
                <a:buChar char="•"/>
              </a:pPr>
              <a:endParaRPr lang="en-US" sz="2100" dirty="0">
                <a:solidFill>
                  <a:schemeClr val="tx1"/>
                </a:solidFill>
              </a:endParaRPr>
            </a:p>
          </p:txBody>
        </p:sp>
        <p:grpSp>
          <p:nvGrpSpPr>
            <p:cNvPr id="478" name="Group 477"/>
            <p:cNvGrpSpPr/>
            <p:nvPr/>
          </p:nvGrpSpPr>
          <p:grpSpPr>
            <a:xfrm>
              <a:off x="1359408" y="1490053"/>
              <a:ext cx="4820329" cy="2045115"/>
              <a:chOff x="1358678" y="2463229"/>
              <a:chExt cx="4820329" cy="2726821"/>
            </a:xfrm>
          </p:grpSpPr>
          <p:grpSp>
            <p:nvGrpSpPr>
              <p:cNvPr id="556" name="Group 555"/>
              <p:cNvGrpSpPr/>
              <p:nvPr/>
            </p:nvGrpSpPr>
            <p:grpSpPr>
              <a:xfrm>
                <a:off x="2307662" y="3178603"/>
                <a:ext cx="974704" cy="808534"/>
                <a:chOff x="2994529" y="1956221"/>
                <a:chExt cx="974704" cy="808534"/>
              </a:xfrm>
            </p:grpSpPr>
            <p:sp>
              <p:nvSpPr>
                <p:cNvPr id="564" name="Rectangle 563"/>
                <p:cNvSpPr/>
                <p:nvPr/>
              </p:nvSpPr>
              <p:spPr>
                <a:xfrm>
                  <a:off x="3161498" y="2174080"/>
                  <a:ext cx="620266" cy="5906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45720" rtlCol="0" anchor="ctr"/>
                <a:lstStyle/>
                <a:p>
                  <a:pPr algn="ctr"/>
                  <a:r>
                    <a:rPr lang="en-US" sz="3700" b="1" dirty="0"/>
                    <a:t>$</a:t>
                  </a:r>
                </a:p>
              </p:txBody>
            </p:sp>
            <p:sp>
              <p:nvSpPr>
                <p:cNvPr id="565" name="Isosceles Triangle 564"/>
                <p:cNvSpPr/>
                <p:nvPr/>
              </p:nvSpPr>
              <p:spPr>
                <a:xfrm>
                  <a:off x="2994529" y="1956221"/>
                  <a:ext cx="974704" cy="34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57" name="Picture 55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65600" y="3015583"/>
                <a:ext cx="1045015" cy="1045014"/>
              </a:xfrm>
              <a:prstGeom prst="rect">
                <a:avLst/>
              </a:prstGeom>
              <a:solidFill>
                <a:srgbClr val="FF0000"/>
              </a:solidFill>
            </p:spPr>
          </p:pic>
          <p:sp>
            <p:nvSpPr>
              <p:cNvPr id="558" name="Freeform 557"/>
              <p:cNvSpPr/>
              <p:nvPr/>
            </p:nvSpPr>
            <p:spPr>
              <a:xfrm flipV="1">
                <a:off x="1358678" y="3691890"/>
                <a:ext cx="1115953" cy="693252"/>
              </a:xfrm>
              <a:custGeom>
                <a:avLst/>
                <a:gdLst>
                  <a:gd name="connsiteX0" fmla="*/ 0 w 1122386"/>
                  <a:gd name="connsiteY0" fmla="*/ 0 h 787568"/>
                  <a:gd name="connsiteX1" fmla="*/ 1122386 w 1122386"/>
                  <a:gd name="connsiteY1" fmla="*/ 787568 h 78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2386" h="787568">
                    <a:moveTo>
                      <a:pt x="0" y="0"/>
                    </a:moveTo>
                    <a:lnTo>
                      <a:pt x="1122386" y="787568"/>
                    </a:lnTo>
                  </a:path>
                </a:pathLst>
              </a:custGeom>
              <a:ln w="508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 flipV="1">
                <a:off x="3012720" y="4098328"/>
                <a:ext cx="0" cy="1091722"/>
              </a:xfrm>
              <a:prstGeom prst="line">
                <a:avLst/>
              </a:prstGeom>
              <a:ln w="508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>
                <a:endCxn id="557" idx="2"/>
              </p:cNvCxnSpPr>
              <p:nvPr/>
            </p:nvCxnSpPr>
            <p:spPr>
              <a:xfrm flipV="1">
                <a:off x="4688108" y="4060597"/>
                <a:ext cx="0" cy="986225"/>
              </a:xfrm>
              <a:prstGeom prst="line">
                <a:avLst/>
              </a:prstGeom>
              <a:ln w="508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1" name="TextBox 560"/>
              <p:cNvSpPr txBox="1"/>
              <p:nvPr/>
            </p:nvSpPr>
            <p:spPr>
              <a:xfrm>
                <a:off x="4299060" y="2561048"/>
                <a:ext cx="1879947" cy="370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Utility</a:t>
                </a:r>
              </a:p>
            </p:txBody>
          </p:sp>
          <p:cxnSp>
            <p:nvCxnSpPr>
              <p:cNvPr id="562" name="Straight Connector 561"/>
              <p:cNvCxnSpPr/>
              <p:nvPr/>
            </p:nvCxnSpPr>
            <p:spPr>
              <a:xfrm flipH="1">
                <a:off x="3176960" y="3691891"/>
                <a:ext cx="988640" cy="0"/>
              </a:xfrm>
              <a:prstGeom prst="line">
                <a:avLst/>
              </a:prstGeom>
              <a:ln w="508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3" name="TextBox 562"/>
              <p:cNvSpPr txBox="1"/>
              <p:nvPr/>
            </p:nvSpPr>
            <p:spPr>
              <a:xfrm>
                <a:off x="2415553" y="2463229"/>
                <a:ext cx="1879947" cy="644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Wholesale</a:t>
                </a:r>
              </a:p>
              <a:p>
                <a:r>
                  <a:rPr lang="en-US" b="1" dirty="0"/>
                  <a:t>Market</a:t>
                </a:r>
              </a:p>
            </p:txBody>
          </p:sp>
        </p:grpSp>
        <p:grpSp>
          <p:nvGrpSpPr>
            <p:cNvPr id="479" name="Group 478"/>
            <p:cNvGrpSpPr/>
            <p:nvPr/>
          </p:nvGrpSpPr>
          <p:grpSpPr>
            <a:xfrm>
              <a:off x="181034" y="2512454"/>
              <a:ext cx="9051429" cy="2130941"/>
              <a:chOff x="-1" y="3854171"/>
              <a:chExt cx="9218225" cy="2841254"/>
            </a:xfrm>
          </p:grpSpPr>
          <p:pic>
            <p:nvPicPr>
              <p:cNvPr id="510" name="Picture 50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9424" y="5218208"/>
                <a:ext cx="1599331" cy="1077937"/>
              </a:xfrm>
              <a:prstGeom prst="cloudCallout">
                <a:avLst/>
              </a:prstGeom>
            </p:spPr>
          </p:pic>
          <p:grpSp>
            <p:nvGrpSpPr>
              <p:cNvPr id="511" name="Group 510"/>
              <p:cNvGrpSpPr/>
              <p:nvPr/>
            </p:nvGrpSpPr>
            <p:grpSpPr>
              <a:xfrm>
                <a:off x="5585138" y="4896098"/>
                <a:ext cx="1087073" cy="1389654"/>
                <a:chOff x="5234610" y="4210390"/>
                <a:chExt cx="1381123" cy="1595882"/>
              </a:xfrm>
            </p:grpSpPr>
            <p:grpSp>
              <p:nvGrpSpPr>
                <p:cNvPr id="525" name="Group 524"/>
                <p:cNvGrpSpPr/>
                <p:nvPr/>
              </p:nvGrpSpPr>
              <p:grpSpPr>
                <a:xfrm>
                  <a:off x="6137253" y="4921349"/>
                  <a:ext cx="477697" cy="884923"/>
                  <a:chOff x="5537898" y="4669210"/>
                  <a:chExt cx="477697" cy="884923"/>
                </a:xfrm>
              </p:grpSpPr>
              <p:cxnSp>
                <p:nvCxnSpPr>
                  <p:cNvPr id="549" name="Straight Connector 548"/>
                  <p:cNvCxnSpPr/>
                  <p:nvPr/>
                </p:nvCxnSpPr>
                <p:spPr>
                  <a:xfrm flipV="1">
                    <a:off x="5779304" y="4725412"/>
                    <a:ext cx="0" cy="828721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0" name="Straight Connector 549"/>
                  <p:cNvCxnSpPr/>
                  <p:nvPr/>
                </p:nvCxnSpPr>
                <p:spPr>
                  <a:xfrm flipV="1">
                    <a:off x="5779304" y="4715569"/>
                    <a:ext cx="236291" cy="246117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1" name="Straight Connector 550"/>
                  <p:cNvCxnSpPr/>
                  <p:nvPr/>
                </p:nvCxnSpPr>
                <p:spPr>
                  <a:xfrm flipH="1" flipV="1">
                    <a:off x="5537898" y="4715569"/>
                    <a:ext cx="236291" cy="246117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2" name="Straight Connector 551"/>
                  <p:cNvCxnSpPr/>
                  <p:nvPr/>
                </p:nvCxnSpPr>
                <p:spPr>
                  <a:xfrm>
                    <a:off x="5537898" y="4728473"/>
                    <a:ext cx="477697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3" name="Straight Connector 552"/>
                  <p:cNvCxnSpPr/>
                  <p:nvPr/>
                </p:nvCxnSpPr>
                <p:spPr>
                  <a:xfrm>
                    <a:off x="5601692" y="4674330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4" name="Straight Connector 553"/>
                  <p:cNvCxnSpPr/>
                  <p:nvPr/>
                </p:nvCxnSpPr>
                <p:spPr>
                  <a:xfrm>
                    <a:off x="5773782" y="4669210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Straight Connector 554"/>
                  <p:cNvCxnSpPr/>
                  <p:nvPr/>
                </p:nvCxnSpPr>
                <p:spPr>
                  <a:xfrm>
                    <a:off x="5990372" y="4679055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6" name="Group 525"/>
                <p:cNvGrpSpPr/>
                <p:nvPr/>
              </p:nvGrpSpPr>
              <p:grpSpPr>
                <a:xfrm>
                  <a:off x="5234610" y="4210390"/>
                  <a:ext cx="477697" cy="884923"/>
                  <a:chOff x="5537898" y="4669210"/>
                  <a:chExt cx="477697" cy="884923"/>
                </a:xfrm>
              </p:grpSpPr>
              <p:cxnSp>
                <p:nvCxnSpPr>
                  <p:cNvPr id="542" name="Straight Connector 541"/>
                  <p:cNvCxnSpPr/>
                  <p:nvPr/>
                </p:nvCxnSpPr>
                <p:spPr>
                  <a:xfrm flipV="1">
                    <a:off x="5779304" y="4725412"/>
                    <a:ext cx="0" cy="828721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5779304" y="4715569"/>
                    <a:ext cx="236291" cy="246117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4" name="Straight Connector 543"/>
                  <p:cNvCxnSpPr/>
                  <p:nvPr/>
                </p:nvCxnSpPr>
                <p:spPr>
                  <a:xfrm flipH="1" flipV="1">
                    <a:off x="5537898" y="4715569"/>
                    <a:ext cx="236291" cy="246117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/>
                  <p:cNvCxnSpPr/>
                  <p:nvPr/>
                </p:nvCxnSpPr>
                <p:spPr>
                  <a:xfrm>
                    <a:off x="5537898" y="4728473"/>
                    <a:ext cx="477697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6" name="Straight Connector 545"/>
                  <p:cNvCxnSpPr/>
                  <p:nvPr/>
                </p:nvCxnSpPr>
                <p:spPr>
                  <a:xfrm>
                    <a:off x="5601692" y="4674330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7" name="Straight Connector 546"/>
                  <p:cNvCxnSpPr/>
                  <p:nvPr/>
                </p:nvCxnSpPr>
                <p:spPr>
                  <a:xfrm>
                    <a:off x="5773782" y="4669210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>
                  <a:xfrm>
                    <a:off x="5990372" y="4679055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7" name="Group 526"/>
                <p:cNvGrpSpPr/>
                <p:nvPr/>
              </p:nvGrpSpPr>
              <p:grpSpPr>
                <a:xfrm>
                  <a:off x="5676690" y="4551695"/>
                  <a:ext cx="477697" cy="884923"/>
                  <a:chOff x="5537898" y="4669210"/>
                  <a:chExt cx="477697" cy="884923"/>
                </a:xfrm>
              </p:grpSpPr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5779304" y="4725412"/>
                    <a:ext cx="0" cy="828721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6" name="Straight Connector 535"/>
                  <p:cNvCxnSpPr/>
                  <p:nvPr/>
                </p:nvCxnSpPr>
                <p:spPr>
                  <a:xfrm flipV="1">
                    <a:off x="5779304" y="4715569"/>
                    <a:ext cx="236291" cy="246117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7" name="Straight Connector 536"/>
                  <p:cNvCxnSpPr/>
                  <p:nvPr/>
                </p:nvCxnSpPr>
                <p:spPr>
                  <a:xfrm flipH="1" flipV="1">
                    <a:off x="5537898" y="4715569"/>
                    <a:ext cx="236291" cy="246117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8" name="Straight Connector 537"/>
                  <p:cNvCxnSpPr/>
                  <p:nvPr/>
                </p:nvCxnSpPr>
                <p:spPr>
                  <a:xfrm>
                    <a:off x="5537898" y="4728473"/>
                    <a:ext cx="477697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/>
                  <p:cNvCxnSpPr/>
                  <p:nvPr/>
                </p:nvCxnSpPr>
                <p:spPr>
                  <a:xfrm>
                    <a:off x="5601692" y="4674330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0" name="Straight Connector 539"/>
                  <p:cNvCxnSpPr/>
                  <p:nvPr/>
                </p:nvCxnSpPr>
                <p:spPr>
                  <a:xfrm>
                    <a:off x="5773782" y="4669210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1" name="Straight Connector 540"/>
                  <p:cNvCxnSpPr/>
                  <p:nvPr/>
                </p:nvCxnSpPr>
                <p:spPr>
                  <a:xfrm>
                    <a:off x="5990372" y="4679055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8" name="Freeform 527"/>
                <p:cNvSpPr/>
                <p:nvPr/>
              </p:nvSpPr>
              <p:spPr>
                <a:xfrm>
                  <a:off x="5267338" y="4213492"/>
                  <a:ext cx="502120" cy="427226"/>
                </a:xfrm>
                <a:custGeom>
                  <a:avLst/>
                  <a:gdLst>
                    <a:gd name="connsiteX0" fmla="*/ 0 w 502120"/>
                    <a:gd name="connsiteY0" fmla="*/ 0 h 427226"/>
                    <a:gd name="connsiteX1" fmla="*/ 226446 w 502120"/>
                    <a:gd name="connsiteY1" fmla="*/ 403629 h 427226"/>
                    <a:gd name="connsiteX2" fmla="*/ 502120 w 502120"/>
                    <a:gd name="connsiteY2" fmla="*/ 344561 h 427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120" h="427226">
                      <a:moveTo>
                        <a:pt x="0" y="0"/>
                      </a:moveTo>
                      <a:cubicBezTo>
                        <a:pt x="71379" y="173101"/>
                        <a:pt x="142759" y="346202"/>
                        <a:pt x="226446" y="403629"/>
                      </a:cubicBezTo>
                      <a:cubicBezTo>
                        <a:pt x="310133" y="461056"/>
                        <a:pt x="406126" y="402808"/>
                        <a:pt x="502120" y="34456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Freeform 528"/>
                <p:cNvSpPr/>
                <p:nvPr/>
              </p:nvSpPr>
              <p:spPr>
                <a:xfrm>
                  <a:off x="5468963" y="4247752"/>
                  <a:ext cx="502120" cy="427226"/>
                </a:xfrm>
                <a:custGeom>
                  <a:avLst/>
                  <a:gdLst>
                    <a:gd name="connsiteX0" fmla="*/ 0 w 502120"/>
                    <a:gd name="connsiteY0" fmla="*/ 0 h 427226"/>
                    <a:gd name="connsiteX1" fmla="*/ 226446 w 502120"/>
                    <a:gd name="connsiteY1" fmla="*/ 403629 h 427226"/>
                    <a:gd name="connsiteX2" fmla="*/ 502120 w 502120"/>
                    <a:gd name="connsiteY2" fmla="*/ 344561 h 427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120" h="427226">
                      <a:moveTo>
                        <a:pt x="0" y="0"/>
                      </a:moveTo>
                      <a:cubicBezTo>
                        <a:pt x="71379" y="173101"/>
                        <a:pt x="142759" y="346202"/>
                        <a:pt x="226446" y="403629"/>
                      </a:cubicBezTo>
                      <a:cubicBezTo>
                        <a:pt x="310133" y="461056"/>
                        <a:pt x="406126" y="402808"/>
                        <a:pt x="502120" y="34456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Freeform 529"/>
                <p:cNvSpPr/>
                <p:nvPr/>
              </p:nvSpPr>
              <p:spPr>
                <a:xfrm>
                  <a:off x="5656018" y="4267442"/>
                  <a:ext cx="502120" cy="427226"/>
                </a:xfrm>
                <a:custGeom>
                  <a:avLst/>
                  <a:gdLst>
                    <a:gd name="connsiteX0" fmla="*/ 0 w 502120"/>
                    <a:gd name="connsiteY0" fmla="*/ 0 h 427226"/>
                    <a:gd name="connsiteX1" fmla="*/ 226446 w 502120"/>
                    <a:gd name="connsiteY1" fmla="*/ 403629 h 427226"/>
                    <a:gd name="connsiteX2" fmla="*/ 502120 w 502120"/>
                    <a:gd name="connsiteY2" fmla="*/ 344561 h 427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120" h="427226">
                      <a:moveTo>
                        <a:pt x="0" y="0"/>
                      </a:moveTo>
                      <a:cubicBezTo>
                        <a:pt x="71379" y="173101"/>
                        <a:pt x="142759" y="346202"/>
                        <a:pt x="226446" y="403629"/>
                      </a:cubicBezTo>
                      <a:cubicBezTo>
                        <a:pt x="310133" y="461056"/>
                        <a:pt x="406126" y="402808"/>
                        <a:pt x="502120" y="34456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Freeform 530"/>
                <p:cNvSpPr/>
                <p:nvPr/>
              </p:nvSpPr>
              <p:spPr>
                <a:xfrm>
                  <a:off x="5419738" y="4365892"/>
                  <a:ext cx="502120" cy="427226"/>
                </a:xfrm>
                <a:custGeom>
                  <a:avLst/>
                  <a:gdLst>
                    <a:gd name="connsiteX0" fmla="*/ 0 w 502120"/>
                    <a:gd name="connsiteY0" fmla="*/ 0 h 427226"/>
                    <a:gd name="connsiteX1" fmla="*/ 226446 w 502120"/>
                    <a:gd name="connsiteY1" fmla="*/ 403629 h 427226"/>
                    <a:gd name="connsiteX2" fmla="*/ 502120 w 502120"/>
                    <a:gd name="connsiteY2" fmla="*/ 344561 h 427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120" h="427226">
                      <a:moveTo>
                        <a:pt x="0" y="0"/>
                      </a:moveTo>
                      <a:cubicBezTo>
                        <a:pt x="71379" y="173101"/>
                        <a:pt x="142759" y="346202"/>
                        <a:pt x="226446" y="403629"/>
                      </a:cubicBezTo>
                      <a:cubicBezTo>
                        <a:pt x="310133" y="461056"/>
                        <a:pt x="406126" y="402808"/>
                        <a:pt x="502120" y="34456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Freeform 531"/>
                <p:cNvSpPr/>
                <p:nvPr/>
              </p:nvSpPr>
              <p:spPr>
                <a:xfrm>
                  <a:off x="5690278" y="4616742"/>
                  <a:ext cx="502120" cy="427226"/>
                </a:xfrm>
                <a:custGeom>
                  <a:avLst/>
                  <a:gdLst>
                    <a:gd name="connsiteX0" fmla="*/ 0 w 502120"/>
                    <a:gd name="connsiteY0" fmla="*/ 0 h 427226"/>
                    <a:gd name="connsiteX1" fmla="*/ 226446 w 502120"/>
                    <a:gd name="connsiteY1" fmla="*/ 403629 h 427226"/>
                    <a:gd name="connsiteX2" fmla="*/ 502120 w 502120"/>
                    <a:gd name="connsiteY2" fmla="*/ 344561 h 427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120" h="427226">
                      <a:moveTo>
                        <a:pt x="0" y="0"/>
                      </a:moveTo>
                      <a:cubicBezTo>
                        <a:pt x="71379" y="173101"/>
                        <a:pt x="142759" y="346202"/>
                        <a:pt x="226446" y="403629"/>
                      </a:cubicBezTo>
                      <a:cubicBezTo>
                        <a:pt x="310133" y="461056"/>
                        <a:pt x="406126" y="402808"/>
                        <a:pt x="502120" y="34456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Freeform 532"/>
                <p:cNvSpPr/>
                <p:nvPr/>
              </p:nvSpPr>
              <p:spPr>
                <a:xfrm>
                  <a:off x="5871017" y="4607897"/>
                  <a:ext cx="502120" cy="427226"/>
                </a:xfrm>
                <a:custGeom>
                  <a:avLst/>
                  <a:gdLst>
                    <a:gd name="connsiteX0" fmla="*/ 0 w 502120"/>
                    <a:gd name="connsiteY0" fmla="*/ 0 h 427226"/>
                    <a:gd name="connsiteX1" fmla="*/ 226446 w 502120"/>
                    <a:gd name="connsiteY1" fmla="*/ 403629 h 427226"/>
                    <a:gd name="connsiteX2" fmla="*/ 502120 w 502120"/>
                    <a:gd name="connsiteY2" fmla="*/ 344561 h 427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120" h="427226">
                      <a:moveTo>
                        <a:pt x="0" y="0"/>
                      </a:moveTo>
                      <a:cubicBezTo>
                        <a:pt x="71379" y="173101"/>
                        <a:pt x="142759" y="346202"/>
                        <a:pt x="226446" y="403629"/>
                      </a:cubicBezTo>
                      <a:cubicBezTo>
                        <a:pt x="310133" y="461056"/>
                        <a:pt x="406126" y="402808"/>
                        <a:pt x="502120" y="34456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Freeform 533"/>
                <p:cNvSpPr/>
                <p:nvPr/>
              </p:nvSpPr>
              <p:spPr>
                <a:xfrm>
                  <a:off x="6113613" y="4567517"/>
                  <a:ext cx="502120" cy="427226"/>
                </a:xfrm>
                <a:custGeom>
                  <a:avLst/>
                  <a:gdLst>
                    <a:gd name="connsiteX0" fmla="*/ 0 w 502120"/>
                    <a:gd name="connsiteY0" fmla="*/ 0 h 427226"/>
                    <a:gd name="connsiteX1" fmla="*/ 226446 w 502120"/>
                    <a:gd name="connsiteY1" fmla="*/ 403629 h 427226"/>
                    <a:gd name="connsiteX2" fmla="*/ 502120 w 502120"/>
                    <a:gd name="connsiteY2" fmla="*/ 344561 h 427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120" h="427226">
                      <a:moveTo>
                        <a:pt x="0" y="0"/>
                      </a:moveTo>
                      <a:cubicBezTo>
                        <a:pt x="71379" y="173101"/>
                        <a:pt x="142759" y="346202"/>
                        <a:pt x="226446" y="403629"/>
                      </a:cubicBezTo>
                      <a:cubicBezTo>
                        <a:pt x="310133" y="461056"/>
                        <a:pt x="406126" y="402808"/>
                        <a:pt x="502120" y="34456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2" name="Freeform 511"/>
              <p:cNvSpPr/>
              <p:nvPr/>
            </p:nvSpPr>
            <p:spPr>
              <a:xfrm>
                <a:off x="1358678" y="4764955"/>
                <a:ext cx="1289759" cy="759619"/>
              </a:xfrm>
              <a:custGeom>
                <a:avLst/>
                <a:gdLst>
                  <a:gd name="connsiteX0" fmla="*/ 0 w 1122386"/>
                  <a:gd name="connsiteY0" fmla="*/ 0 h 787568"/>
                  <a:gd name="connsiteX1" fmla="*/ 1122386 w 1122386"/>
                  <a:gd name="connsiteY1" fmla="*/ 787568 h 78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2386" h="787568">
                    <a:moveTo>
                      <a:pt x="0" y="0"/>
                    </a:moveTo>
                    <a:lnTo>
                      <a:pt x="1122386" y="787568"/>
                    </a:lnTo>
                  </a:path>
                </a:pathLst>
              </a:custGeom>
              <a:ln w="508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Freeform 512"/>
              <p:cNvSpPr/>
              <p:nvPr/>
            </p:nvSpPr>
            <p:spPr>
              <a:xfrm flipV="1">
                <a:off x="6672211" y="5611747"/>
                <a:ext cx="385099" cy="130184"/>
              </a:xfrm>
              <a:custGeom>
                <a:avLst/>
                <a:gdLst>
                  <a:gd name="connsiteX0" fmla="*/ 0 w 1122386"/>
                  <a:gd name="connsiteY0" fmla="*/ 0 h 787568"/>
                  <a:gd name="connsiteX1" fmla="*/ 1122386 w 1122386"/>
                  <a:gd name="connsiteY1" fmla="*/ 787568 h 78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2386" h="787568">
                    <a:moveTo>
                      <a:pt x="0" y="0"/>
                    </a:moveTo>
                    <a:lnTo>
                      <a:pt x="1122386" y="787568"/>
                    </a:lnTo>
                  </a:path>
                </a:pathLst>
              </a:custGeom>
              <a:ln w="508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7167571" y="4369332"/>
                <a:ext cx="1756492" cy="1713661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TextBox 514"/>
              <p:cNvSpPr txBox="1"/>
              <p:nvPr/>
            </p:nvSpPr>
            <p:spPr>
              <a:xfrm>
                <a:off x="-1" y="5046821"/>
                <a:ext cx="1890629" cy="37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Generation</a:t>
                </a:r>
              </a:p>
            </p:txBody>
          </p:sp>
          <p:sp>
            <p:nvSpPr>
              <p:cNvPr id="516" name="TextBox 515"/>
              <p:cNvSpPr txBox="1"/>
              <p:nvPr/>
            </p:nvSpPr>
            <p:spPr>
              <a:xfrm>
                <a:off x="2058417" y="6324734"/>
                <a:ext cx="2237085" cy="37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Transmission</a:t>
                </a:r>
              </a:p>
            </p:txBody>
          </p:sp>
          <p:sp>
            <p:nvSpPr>
              <p:cNvPr id="517" name="TextBox 516"/>
              <p:cNvSpPr txBox="1"/>
              <p:nvPr/>
            </p:nvSpPr>
            <p:spPr>
              <a:xfrm>
                <a:off x="5501615" y="6324734"/>
                <a:ext cx="1919123" cy="37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Distribution</a:t>
                </a:r>
              </a:p>
            </p:txBody>
          </p:sp>
          <p:sp>
            <p:nvSpPr>
              <p:cNvPr id="518" name="TextBox 517"/>
              <p:cNvSpPr txBox="1"/>
              <p:nvPr/>
            </p:nvSpPr>
            <p:spPr>
              <a:xfrm>
                <a:off x="7318842" y="6101086"/>
                <a:ext cx="1899382" cy="37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Customer</a:t>
                </a:r>
              </a:p>
            </p:txBody>
          </p:sp>
          <p:pic>
            <p:nvPicPr>
              <p:cNvPr id="519" name="Picture 5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795" y="3854171"/>
                <a:ext cx="1191883" cy="1191883"/>
              </a:xfrm>
              <a:prstGeom prst="rect">
                <a:avLst/>
              </a:prstGeom>
            </p:spPr>
          </p:pic>
          <p:sp>
            <p:nvSpPr>
              <p:cNvPr id="520" name="TextBox 519"/>
              <p:cNvSpPr txBox="1"/>
              <p:nvPr/>
            </p:nvSpPr>
            <p:spPr>
              <a:xfrm>
                <a:off x="4045788" y="6261151"/>
                <a:ext cx="1880035" cy="37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Substation</a:t>
                </a:r>
              </a:p>
            </p:txBody>
          </p:sp>
          <p:pic>
            <p:nvPicPr>
              <p:cNvPr id="521" name="Picture 5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8040" y="5231453"/>
                <a:ext cx="1113351" cy="1144356"/>
              </a:xfrm>
              <a:prstGeom prst="rect">
                <a:avLst/>
              </a:prstGeom>
            </p:spPr>
          </p:pic>
          <p:cxnSp>
            <p:nvCxnSpPr>
              <p:cNvPr id="522" name="Straight Connector 521"/>
              <p:cNvCxnSpPr/>
              <p:nvPr/>
            </p:nvCxnSpPr>
            <p:spPr>
              <a:xfrm>
                <a:off x="3176960" y="5848907"/>
                <a:ext cx="868828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4950875" y="5906615"/>
                <a:ext cx="723296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olid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4" name="Picture 52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4642" b="85146" l="68076" r="97252"/>
                        </a14:imgEffect>
                      </a14:imgLayer>
                    </a14:imgProps>
                  </a:ext>
                </a:extLst>
              </a:blip>
              <a:srcRect l="68152" t="51355" r="2588" b="11429"/>
              <a:stretch/>
            </p:blipFill>
            <p:spPr>
              <a:xfrm>
                <a:off x="7547700" y="4933393"/>
                <a:ext cx="999372" cy="1013153"/>
              </a:xfrm>
              <a:prstGeom prst="rect">
                <a:avLst/>
              </a:prstGeom>
            </p:spPr>
          </p:pic>
        </p:grpSp>
        <p:pic>
          <p:nvPicPr>
            <p:cNvPr id="484" name="Picture 483" descr="smartmete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794" y="3476530"/>
              <a:ext cx="784052" cy="631084"/>
            </a:xfrm>
            <a:prstGeom prst="rect">
              <a:avLst/>
            </a:prstGeom>
          </p:spPr>
        </p:pic>
        <p:sp>
          <p:nvSpPr>
            <p:cNvPr id="485" name="TextBox 484"/>
            <p:cNvSpPr txBox="1"/>
            <p:nvPr/>
          </p:nvSpPr>
          <p:spPr>
            <a:xfrm>
              <a:off x="6770880" y="3991198"/>
              <a:ext cx="818268" cy="278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METER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92899" y="6471688"/>
            <a:ext cx="184644" cy="35393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endParaRPr lang="en-US" dirty="0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457199" y="165414"/>
            <a:ext cx="8229600" cy="492983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b="1" i="0" strike="noStrike" kern="1200" spc="0" normalizeH="0">
                <a:solidFill>
                  <a:schemeClr val="tx1"/>
                </a:solidFill>
                <a:latin typeface="LM Sans 10 Bold"/>
                <a:ea typeface="+mj-ea"/>
                <a:cs typeface="LM Sans 10 Bold"/>
              </a:defRPr>
            </a:lvl1pPr>
          </a:lstStyle>
          <a:p>
            <a:pPr algn="l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Changing Electricity Grid</a:t>
            </a:r>
          </a:p>
        </p:txBody>
      </p:sp>
    </p:spTree>
    <p:extLst>
      <p:ext uri="{BB962C8B-B14F-4D97-AF65-F5344CB8AC3E}">
        <p14:creationId xmlns:p14="http://schemas.microsoft.com/office/powerpoint/2010/main" val="210314716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roup 471"/>
          <p:cNvGrpSpPr/>
          <p:nvPr/>
        </p:nvGrpSpPr>
        <p:grpSpPr>
          <a:xfrm>
            <a:off x="220792" y="-176174"/>
            <a:ext cx="9011673" cy="6530154"/>
            <a:chOff x="112660" y="-14870"/>
            <a:chExt cx="9119803" cy="5129367"/>
          </a:xfrm>
        </p:grpSpPr>
        <p:sp>
          <p:nvSpPr>
            <p:cNvPr id="473" name="Rounded Rectangle 472"/>
            <p:cNvSpPr/>
            <p:nvPr/>
          </p:nvSpPr>
          <p:spPr>
            <a:xfrm>
              <a:off x="112660" y="971703"/>
              <a:ext cx="3778756" cy="4079370"/>
            </a:xfrm>
            <a:prstGeom prst="roundRect">
              <a:avLst/>
            </a:prstGeom>
            <a:solidFill>
              <a:schemeClr val="bg1">
                <a:lumMod val="85000"/>
                <a:alpha val="41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538896" y="902572"/>
              <a:ext cx="1735244" cy="41098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B93105"/>
                  </a:solidFill>
                  <a:latin typeface="Arial Narrow"/>
                  <a:cs typeface="Arial Narrow"/>
                </a:rPr>
                <a:t>Grid System Operator</a:t>
              </a:r>
            </a:p>
            <a:p>
              <a:r>
                <a:rPr lang="en-US" sz="1400" b="1" dirty="0">
                  <a:solidFill>
                    <a:srgbClr val="B93105"/>
                  </a:solidFill>
                  <a:latin typeface="Arial Narrow"/>
                  <a:cs typeface="Arial Narrow"/>
                </a:rPr>
                <a:t>(Federal Regulations)</a:t>
              </a:r>
            </a:p>
          </p:txBody>
        </p:sp>
        <p:sp>
          <p:nvSpPr>
            <p:cNvPr id="475" name="Rounded Rectangle 474"/>
            <p:cNvSpPr/>
            <p:nvPr/>
          </p:nvSpPr>
          <p:spPr>
            <a:xfrm>
              <a:off x="3873695" y="990989"/>
              <a:ext cx="3316388" cy="4079372"/>
            </a:xfrm>
            <a:prstGeom prst="roundRect">
              <a:avLst/>
            </a:prstGeom>
            <a:solidFill>
              <a:schemeClr val="bg1">
                <a:lumMod val="85000"/>
                <a:alpha val="41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4156232" y="1026877"/>
              <a:ext cx="1461554" cy="41098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B93105"/>
                  </a:solidFill>
                  <a:latin typeface="Arial Narrow"/>
                  <a:cs typeface="Arial Narrow"/>
                </a:rPr>
                <a:t>Electricity Utility</a:t>
              </a:r>
            </a:p>
            <a:p>
              <a:r>
                <a:rPr lang="en-US" sz="1400" b="1" dirty="0">
                  <a:solidFill>
                    <a:srgbClr val="B93105"/>
                  </a:solidFill>
                  <a:latin typeface="Arial Narrow"/>
                  <a:cs typeface="Arial Narrow"/>
                </a:rPr>
                <a:t>(State Regulation)</a:t>
              </a:r>
            </a:p>
          </p:txBody>
        </p:sp>
        <p:sp>
          <p:nvSpPr>
            <p:cNvPr id="477" name="Content Placeholder 2"/>
            <p:cNvSpPr txBox="1">
              <a:spLocks/>
            </p:cNvSpPr>
            <p:nvPr/>
          </p:nvSpPr>
          <p:spPr>
            <a:xfrm>
              <a:off x="514871" y="1196600"/>
              <a:ext cx="7665887" cy="3394472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0" indent="0" algn="l" defTabSz="685788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rgbClr val="8C1515"/>
                </a:buClr>
                <a:buFont typeface="Wingdings" charset="2"/>
                <a:buNone/>
                <a:defRPr sz="1350" b="0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342895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8C1515"/>
                </a:buClr>
                <a:buFont typeface=".AppleSystemUIFont" charset="-120"/>
                <a:buNone/>
                <a:defRPr sz="1499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685788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8C1515"/>
                </a:buClr>
                <a:buFont typeface="Wingdings" charset="2"/>
                <a:buNone/>
                <a:defRPr sz="135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028683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8C1515"/>
                </a:buClr>
                <a:buFont typeface=".AppleSystemUIFont" charset="-120"/>
                <a:buNone/>
                <a:defRPr sz="12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371576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8C1515"/>
                </a:buClr>
                <a:buFont typeface="Wingdings" charset="2"/>
                <a:buNone/>
                <a:defRPr sz="12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1714470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63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58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52" indent="0" algn="l" defTabSz="685788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29" indent="-171429">
                <a:buFont typeface="Arial"/>
                <a:buChar char="•"/>
              </a:pPr>
              <a:endParaRPr lang="en-US" sz="2100" dirty="0">
                <a:solidFill>
                  <a:schemeClr val="tx1"/>
                </a:solidFill>
              </a:endParaRPr>
            </a:p>
          </p:txBody>
        </p:sp>
        <p:grpSp>
          <p:nvGrpSpPr>
            <p:cNvPr id="478" name="Group 477"/>
            <p:cNvGrpSpPr/>
            <p:nvPr/>
          </p:nvGrpSpPr>
          <p:grpSpPr>
            <a:xfrm>
              <a:off x="1359408" y="1490053"/>
              <a:ext cx="4820329" cy="2045115"/>
              <a:chOff x="1358678" y="2463229"/>
              <a:chExt cx="4820329" cy="2726821"/>
            </a:xfrm>
          </p:grpSpPr>
          <p:grpSp>
            <p:nvGrpSpPr>
              <p:cNvPr id="556" name="Group 555"/>
              <p:cNvGrpSpPr/>
              <p:nvPr/>
            </p:nvGrpSpPr>
            <p:grpSpPr>
              <a:xfrm>
                <a:off x="2307662" y="3178603"/>
                <a:ext cx="974704" cy="808534"/>
                <a:chOff x="2994529" y="1956221"/>
                <a:chExt cx="974704" cy="808534"/>
              </a:xfrm>
            </p:grpSpPr>
            <p:sp>
              <p:nvSpPr>
                <p:cNvPr id="564" name="Rectangle 563"/>
                <p:cNvSpPr/>
                <p:nvPr/>
              </p:nvSpPr>
              <p:spPr>
                <a:xfrm>
                  <a:off x="3161498" y="2174080"/>
                  <a:ext cx="620266" cy="5906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45720" rtlCol="0" anchor="ctr"/>
                <a:lstStyle/>
                <a:p>
                  <a:pPr algn="ctr"/>
                  <a:r>
                    <a:rPr lang="en-US" sz="3700" b="1" dirty="0"/>
                    <a:t>$</a:t>
                  </a:r>
                </a:p>
              </p:txBody>
            </p:sp>
            <p:sp>
              <p:nvSpPr>
                <p:cNvPr id="565" name="Isosceles Triangle 564"/>
                <p:cNvSpPr/>
                <p:nvPr/>
              </p:nvSpPr>
              <p:spPr>
                <a:xfrm>
                  <a:off x="2994529" y="1956221"/>
                  <a:ext cx="974704" cy="34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57" name="Picture 5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5600" y="3015583"/>
                <a:ext cx="1045015" cy="1045014"/>
              </a:xfrm>
              <a:prstGeom prst="rect">
                <a:avLst/>
              </a:prstGeom>
              <a:solidFill>
                <a:srgbClr val="FF0000"/>
              </a:solidFill>
            </p:spPr>
          </p:pic>
          <p:sp>
            <p:nvSpPr>
              <p:cNvPr id="558" name="Freeform 557"/>
              <p:cNvSpPr/>
              <p:nvPr/>
            </p:nvSpPr>
            <p:spPr>
              <a:xfrm flipV="1">
                <a:off x="1358678" y="3691890"/>
                <a:ext cx="1115953" cy="693252"/>
              </a:xfrm>
              <a:custGeom>
                <a:avLst/>
                <a:gdLst>
                  <a:gd name="connsiteX0" fmla="*/ 0 w 1122386"/>
                  <a:gd name="connsiteY0" fmla="*/ 0 h 787568"/>
                  <a:gd name="connsiteX1" fmla="*/ 1122386 w 1122386"/>
                  <a:gd name="connsiteY1" fmla="*/ 787568 h 78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2386" h="787568">
                    <a:moveTo>
                      <a:pt x="0" y="0"/>
                    </a:moveTo>
                    <a:lnTo>
                      <a:pt x="1122386" y="787568"/>
                    </a:lnTo>
                  </a:path>
                </a:pathLst>
              </a:custGeom>
              <a:ln w="508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 flipV="1">
                <a:off x="3012720" y="4098328"/>
                <a:ext cx="0" cy="1091722"/>
              </a:xfrm>
              <a:prstGeom prst="line">
                <a:avLst/>
              </a:prstGeom>
              <a:ln w="508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>
                <a:endCxn id="557" idx="2"/>
              </p:cNvCxnSpPr>
              <p:nvPr/>
            </p:nvCxnSpPr>
            <p:spPr>
              <a:xfrm flipV="1">
                <a:off x="4688108" y="4060597"/>
                <a:ext cx="0" cy="986225"/>
              </a:xfrm>
              <a:prstGeom prst="line">
                <a:avLst/>
              </a:prstGeom>
              <a:ln w="508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1" name="TextBox 560"/>
              <p:cNvSpPr txBox="1"/>
              <p:nvPr/>
            </p:nvSpPr>
            <p:spPr>
              <a:xfrm>
                <a:off x="4299060" y="2561050"/>
                <a:ext cx="1879947" cy="37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Utility</a:t>
                </a:r>
              </a:p>
            </p:txBody>
          </p:sp>
          <p:cxnSp>
            <p:nvCxnSpPr>
              <p:cNvPr id="562" name="Straight Connector 561"/>
              <p:cNvCxnSpPr/>
              <p:nvPr/>
            </p:nvCxnSpPr>
            <p:spPr>
              <a:xfrm flipH="1">
                <a:off x="3176960" y="3691891"/>
                <a:ext cx="988640" cy="0"/>
              </a:xfrm>
              <a:prstGeom prst="line">
                <a:avLst/>
              </a:prstGeom>
              <a:ln w="508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3" name="TextBox 562"/>
              <p:cNvSpPr txBox="1"/>
              <p:nvPr/>
            </p:nvSpPr>
            <p:spPr>
              <a:xfrm>
                <a:off x="2415553" y="2463229"/>
                <a:ext cx="1879947" cy="644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Wholesale</a:t>
                </a:r>
              </a:p>
              <a:p>
                <a:r>
                  <a:rPr lang="en-US" b="1" dirty="0"/>
                  <a:t>Market</a:t>
                </a:r>
              </a:p>
            </p:txBody>
          </p:sp>
        </p:grpSp>
        <p:grpSp>
          <p:nvGrpSpPr>
            <p:cNvPr id="479" name="Group 478"/>
            <p:cNvGrpSpPr/>
            <p:nvPr/>
          </p:nvGrpSpPr>
          <p:grpSpPr>
            <a:xfrm>
              <a:off x="181034" y="2512453"/>
              <a:ext cx="9051429" cy="2130941"/>
              <a:chOff x="-1" y="3854171"/>
              <a:chExt cx="9218225" cy="2841255"/>
            </a:xfrm>
          </p:grpSpPr>
          <p:pic>
            <p:nvPicPr>
              <p:cNvPr id="510" name="Picture 50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9424" y="5218208"/>
                <a:ext cx="1599331" cy="1077937"/>
              </a:xfrm>
              <a:prstGeom prst="cloudCallout">
                <a:avLst/>
              </a:prstGeom>
            </p:spPr>
          </p:pic>
          <p:grpSp>
            <p:nvGrpSpPr>
              <p:cNvPr id="511" name="Group 510"/>
              <p:cNvGrpSpPr/>
              <p:nvPr/>
            </p:nvGrpSpPr>
            <p:grpSpPr>
              <a:xfrm>
                <a:off x="5585138" y="4896098"/>
                <a:ext cx="1087073" cy="1389654"/>
                <a:chOff x="5234610" y="4210390"/>
                <a:chExt cx="1381123" cy="1595882"/>
              </a:xfrm>
            </p:grpSpPr>
            <p:grpSp>
              <p:nvGrpSpPr>
                <p:cNvPr id="525" name="Group 524"/>
                <p:cNvGrpSpPr/>
                <p:nvPr/>
              </p:nvGrpSpPr>
              <p:grpSpPr>
                <a:xfrm>
                  <a:off x="6137253" y="4921349"/>
                  <a:ext cx="477697" cy="884923"/>
                  <a:chOff x="5537898" y="4669210"/>
                  <a:chExt cx="477697" cy="884923"/>
                </a:xfrm>
              </p:grpSpPr>
              <p:cxnSp>
                <p:nvCxnSpPr>
                  <p:cNvPr id="549" name="Straight Connector 548"/>
                  <p:cNvCxnSpPr/>
                  <p:nvPr/>
                </p:nvCxnSpPr>
                <p:spPr>
                  <a:xfrm flipV="1">
                    <a:off x="5779304" y="4725412"/>
                    <a:ext cx="0" cy="828721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0" name="Straight Connector 549"/>
                  <p:cNvCxnSpPr/>
                  <p:nvPr/>
                </p:nvCxnSpPr>
                <p:spPr>
                  <a:xfrm flipV="1">
                    <a:off x="5779304" y="4715569"/>
                    <a:ext cx="236291" cy="246117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1" name="Straight Connector 550"/>
                  <p:cNvCxnSpPr/>
                  <p:nvPr/>
                </p:nvCxnSpPr>
                <p:spPr>
                  <a:xfrm flipH="1" flipV="1">
                    <a:off x="5537898" y="4715569"/>
                    <a:ext cx="236291" cy="246117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2" name="Straight Connector 551"/>
                  <p:cNvCxnSpPr/>
                  <p:nvPr/>
                </p:nvCxnSpPr>
                <p:spPr>
                  <a:xfrm>
                    <a:off x="5537898" y="4728473"/>
                    <a:ext cx="477697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3" name="Straight Connector 552"/>
                  <p:cNvCxnSpPr/>
                  <p:nvPr/>
                </p:nvCxnSpPr>
                <p:spPr>
                  <a:xfrm>
                    <a:off x="5601692" y="4674330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4" name="Straight Connector 553"/>
                  <p:cNvCxnSpPr/>
                  <p:nvPr/>
                </p:nvCxnSpPr>
                <p:spPr>
                  <a:xfrm>
                    <a:off x="5773782" y="4669210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Straight Connector 554"/>
                  <p:cNvCxnSpPr/>
                  <p:nvPr/>
                </p:nvCxnSpPr>
                <p:spPr>
                  <a:xfrm>
                    <a:off x="5990372" y="4679055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6" name="Group 525"/>
                <p:cNvGrpSpPr/>
                <p:nvPr/>
              </p:nvGrpSpPr>
              <p:grpSpPr>
                <a:xfrm>
                  <a:off x="5234610" y="4210390"/>
                  <a:ext cx="477697" cy="884923"/>
                  <a:chOff x="5537898" y="4669210"/>
                  <a:chExt cx="477697" cy="884923"/>
                </a:xfrm>
              </p:grpSpPr>
              <p:cxnSp>
                <p:nvCxnSpPr>
                  <p:cNvPr id="542" name="Straight Connector 541"/>
                  <p:cNvCxnSpPr/>
                  <p:nvPr/>
                </p:nvCxnSpPr>
                <p:spPr>
                  <a:xfrm flipV="1">
                    <a:off x="5779304" y="4725412"/>
                    <a:ext cx="0" cy="828721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5779304" y="4715569"/>
                    <a:ext cx="236291" cy="246117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4" name="Straight Connector 543"/>
                  <p:cNvCxnSpPr/>
                  <p:nvPr/>
                </p:nvCxnSpPr>
                <p:spPr>
                  <a:xfrm flipH="1" flipV="1">
                    <a:off x="5537898" y="4715569"/>
                    <a:ext cx="236291" cy="246117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/>
                  <p:cNvCxnSpPr/>
                  <p:nvPr/>
                </p:nvCxnSpPr>
                <p:spPr>
                  <a:xfrm>
                    <a:off x="5537898" y="4728473"/>
                    <a:ext cx="477697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6" name="Straight Connector 545"/>
                  <p:cNvCxnSpPr/>
                  <p:nvPr/>
                </p:nvCxnSpPr>
                <p:spPr>
                  <a:xfrm>
                    <a:off x="5601692" y="4674330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7" name="Straight Connector 546"/>
                  <p:cNvCxnSpPr/>
                  <p:nvPr/>
                </p:nvCxnSpPr>
                <p:spPr>
                  <a:xfrm>
                    <a:off x="5773782" y="4669210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>
                  <a:xfrm>
                    <a:off x="5990372" y="4679055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7" name="Group 526"/>
                <p:cNvGrpSpPr/>
                <p:nvPr/>
              </p:nvGrpSpPr>
              <p:grpSpPr>
                <a:xfrm>
                  <a:off x="5676690" y="4551695"/>
                  <a:ext cx="477697" cy="884923"/>
                  <a:chOff x="5537898" y="4669210"/>
                  <a:chExt cx="477697" cy="884923"/>
                </a:xfrm>
              </p:grpSpPr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5779304" y="4725412"/>
                    <a:ext cx="0" cy="828721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6" name="Straight Connector 535"/>
                  <p:cNvCxnSpPr/>
                  <p:nvPr/>
                </p:nvCxnSpPr>
                <p:spPr>
                  <a:xfrm flipV="1">
                    <a:off x="5779304" y="4715569"/>
                    <a:ext cx="236291" cy="246117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7" name="Straight Connector 536"/>
                  <p:cNvCxnSpPr/>
                  <p:nvPr/>
                </p:nvCxnSpPr>
                <p:spPr>
                  <a:xfrm flipH="1" flipV="1">
                    <a:off x="5537898" y="4715569"/>
                    <a:ext cx="236291" cy="246117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8" name="Straight Connector 537"/>
                  <p:cNvCxnSpPr/>
                  <p:nvPr/>
                </p:nvCxnSpPr>
                <p:spPr>
                  <a:xfrm>
                    <a:off x="5537898" y="4728473"/>
                    <a:ext cx="477697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/>
                  <p:cNvCxnSpPr/>
                  <p:nvPr/>
                </p:nvCxnSpPr>
                <p:spPr>
                  <a:xfrm>
                    <a:off x="5601692" y="4674330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0" name="Straight Connector 539"/>
                  <p:cNvCxnSpPr/>
                  <p:nvPr/>
                </p:nvCxnSpPr>
                <p:spPr>
                  <a:xfrm>
                    <a:off x="5773782" y="4669210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1" name="Straight Connector 540"/>
                  <p:cNvCxnSpPr/>
                  <p:nvPr/>
                </p:nvCxnSpPr>
                <p:spPr>
                  <a:xfrm>
                    <a:off x="5990372" y="4679055"/>
                    <a:ext cx="0" cy="3774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8" name="Freeform 527"/>
                <p:cNvSpPr/>
                <p:nvPr/>
              </p:nvSpPr>
              <p:spPr>
                <a:xfrm>
                  <a:off x="5267338" y="4213492"/>
                  <a:ext cx="502120" cy="427226"/>
                </a:xfrm>
                <a:custGeom>
                  <a:avLst/>
                  <a:gdLst>
                    <a:gd name="connsiteX0" fmla="*/ 0 w 502120"/>
                    <a:gd name="connsiteY0" fmla="*/ 0 h 427226"/>
                    <a:gd name="connsiteX1" fmla="*/ 226446 w 502120"/>
                    <a:gd name="connsiteY1" fmla="*/ 403629 h 427226"/>
                    <a:gd name="connsiteX2" fmla="*/ 502120 w 502120"/>
                    <a:gd name="connsiteY2" fmla="*/ 344561 h 427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120" h="427226">
                      <a:moveTo>
                        <a:pt x="0" y="0"/>
                      </a:moveTo>
                      <a:cubicBezTo>
                        <a:pt x="71379" y="173101"/>
                        <a:pt x="142759" y="346202"/>
                        <a:pt x="226446" y="403629"/>
                      </a:cubicBezTo>
                      <a:cubicBezTo>
                        <a:pt x="310133" y="461056"/>
                        <a:pt x="406126" y="402808"/>
                        <a:pt x="502120" y="34456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Freeform 528"/>
                <p:cNvSpPr/>
                <p:nvPr/>
              </p:nvSpPr>
              <p:spPr>
                <a:xfrm>
                  <a:off x="5468963" y="4247752"/>
                  <a:ext cx="502120" cy="427226"/>
                </a:xfrm>
                <a:custGeom>
                  <a:avLst/>
                  <a:gdLst>
                    <a:gd name="connsiteX0" fmla="*/ 0 w 502120"/>
                    <a:gd name="connsiteY0" fmla="*/ 0 h 427226"/>
                    <a:gd name="connsiteX1" fmla="*/ 226446 w 502120"/>
                    <a:gd name="connsiteY1" fmla="*/ 403629 h 427226"/>
                    <a:gd name="connsiteX2" fmla="*/ 502120 w 502120"/>
                    <a:gd name="connsiteY2" fmla="*/ 344561 h 427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120" h="427226">
                      <a:moveTo>
                        <a:pt x="0" y="0"/>
                      </a:moveTo>
                      <a:cubicBezTo>
                        <a:pt x="71379" y="173101"/>
                        <a:pt x="142759" y="346202"/>
                        <a:pt x="226446" y="403629"/>
                      </a:cubicBezTo>
                      <a:cubicBezTo>
                        <a:pt x="310133" y="461056"/>
                        <a:pt x="406126" y="402808"/>
                        <a:pt x="502120" y="34456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Freeform 529"/>
                <p:cNvSpPr/>
                <p:nvPr/>
              </p:nvSpPr>
              <p:spPr>
                <a:xfrm>
                  <a:off x="5656018" y="4267442"/>
                  <a:ext cx="502120" cy="427226"/>
                </a:xfrm>
                <a:custGeom>
                  <a:avLst/>
                  <a:gdLst>
                    <a:gd name="connsiteX0" fmla="*/ 0 w 502120"/>
                    <a:gd name="connsiteY0" fmla="*/ 0 h 427226"/>
                    <a:gd name="connsiteX1" fmla="*/ 226446 w 502120"/>
                    <a:gd name="connsiteY1" fmla="*/ 403629 h 427226"/>
                    <a:gd name="connsiteX2" fmla="*/ 502120 w 502120"/>
                    <a:gd name="connsiteY2" fmla="*/ 344561 h 427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120" h="427226">
                      <a:moveTo>
                        <a:pt x="0" y="0"/>
                      </a:moveTo>
                      <a:cubicBezTo>
                        <a:pt x="71379" y="173101"/>
                        <a:pt x="142759" y="346202"/>
                        <a:pt x="226446" y="403629"/>
                      </a:cubicBezTo>
                      <a:cubicBezTo>
                        <a:pt x="310133" y="461056"/>
                        <a:pt x="406126" y="402808"/>
                        <a:pt x="502120" y="34456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Freeform 530"/>
                <p:cNvSpPr/>
                <p:nvPr/>
              </p:nvSpPr>
              <p:spPr>
                <a:xfrm>
                  <a:off x="5419738" y="4365892"/>
                  <a:ext cx="502120" cy="427226"/>
                </a:xfrm>
                <a:custGeom>
                  <a:avLst/>
                  <a:gdLst>
                    <a:gd name="connsiteX0" fmla="*/ 0 w 502120"/>
                    <a:gd name="connsiteY0" fmla="*/ 0 h 427226"/>
                    <a:gd name="connsiteX1" fmla="*/ 226446 w 502120"/>
                    <a:gd name="connsiteY1" fmla="*/ 403629 h 427226"/>
                    <a:gd name="connsiteX2" fmla="*/ 502120 w 502120"/>
                    <a:gd name="connsiteY2" fmla="*/ 344561 h 427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120" h="427226">
                      <a:moveTo>
                        <a:pt x="0" y="0"/>
                      </a:moveTo>
                      <a:cubicBezTo>
                        <a:pt x="71379" y="173101"/>
                        <a:pt x="142759" y="346202"/>
                        <a:pt x="226446" y="403629"/>
                      </a:cubicBezTo>
                      <a:cubicBezTo>
                        <a:pt x="310133" y="461056"/>
                        <a:pt x="406126" y="402808"/>
                        <a:pt x="502120" y="34456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Freeform 531"/>
                <p:cNvSpPr/>
                <p:nvPr/>
              </p:nvSpPr>
              <p:spPr>
                <a:xfrm>
                  <a:off x="5690278" y="4616742"/>
                  <a:ext cx="502120" cy="427226"/>
                </a:xfrm>
                <a:custGeom>
                  <a:avLst/>
                  <a:gdLst>
                    <a:gd name="connsiteX0" fmla="*/ 0 w 502120"/>
                    <a:gd name="connsiteY0" fmla="*/ 0 h 427226"/>
                    <a:gd name="connsiteX1" fmla="*/ 226446 w 502120"/>
                    <a:gd name="connsiteY1" fmla="*/ 403629 h 427226"/>
                    <a:gd name="connsiteX2" fmla="*/ 502120 w 502120"/>
                    <a:gd name="connsiteY2" fmla="*/ 344561 h 427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120" h="427226">
                      <a:moveTo>
                        <a:pt x="0" y="0"/>
                      </a:moveTo>
                      <a:cubicBezTo>
                        <a:pt x="71379" y="173101"/>
                        <a:pt x="142759" y="346202"/>
                        <a:pt x="226446" y="403629"/>
                      </a:cubicBezTo>
                      <a:cubicBezTo>
                        <a:pt x="310133" y="461056"/>
                        <a:pt x="406126" y="402808"/>
                        <a:pt x="502120" y="34456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Freeform 532"/>
                <p:cNvSpPr/>
                <p:nvPr/>
              </p:nvSpPr>
              <p:spPr>
                <a:xfrm>
                  <a:off x="5871017" y="4607897"/>
                  <a:ext cx="502120" cy="427226"/>
                </a:xfrm>
                <a:custGeom>
                  <a:avLst/>
                  <a:gdLst>
                    <a:gd name="connsiteX0" fmla="*/ 0 w 502120"/>
                    <a:gd name="connsiteY0" fmla="*/ 0 h 427226"/>
                    <a:gd name="connsiteX1" fmla="*/ 226446 w 502120"/>
                    <a:gd name="connsiteY1" fmla="*/ 403629 h 427226"/>
                    <a:gd name="connsiteX2" fmla="*/ 502120 w 502120"/>
                    <a:gd name="connsiteY2" fmla="*/ 344561 h 427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120" h="427226">
                      <a:moveTo>
                        <a:pt x="0" y="0"/>
                      </a:moveTo>
                      <a:cubicBezTo>
                        <a:pt x="71379" y="173101"/>
                        <a:pt x="142759" y="346202"/>
                        <a:pt x="226446" y="403629"/>
                      </a:cubicBezTo>
                      <a:cubicBezTo>
                        <a:pt x="310133" y="461056"/>
                        <a:pt x="406126" y="402808"/>
                        <a:pt x="502120" y="34456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Freeform 533"/>
                <p:cNvSpPr/>
                <p:nvPr/>
              </p:nvSpPr>
              <p:spPr>
                <a:xfrm>
                  <a:off x="6113613" y="4567517"/>
                  <a:ext cx="502120" cy="427226"/>
                </a:xfrm>
                <a:custGeom>
                  <a:avLst/>
                  <a:gdLst>
                    <a:gd name="connsiteX0" fmla="*/ 0 w 502120"/>
                    <a:gd name="connsiteY0" fmla="*/ 0 h 427226"/>
                    <a:gd name="connsiteX1" fmla="*/ 226446 w 502120"/>
                    <a:gd name="connsiteY1" fmla="*/ 403629 h 427226"/>
                    <a:gd name="connsiteX2" fmla="*/ 502120 w 502120"/>
                    <a:gd name="connsiteY2" fmla="*/ 344561 h 427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120" h="427226">
                      <a:moveTo>
                        <a:pt x="0" y="0"/>
                      </a:moveTo>
                      <a:cubicBezTo>
                        <a:pt x="71379" y="173101"/>
                        <a:pt x="142759" y="346202"/>
                        <a:pt x="226446" y="403629"/>
                      </a:cubicBezTo>
                      <a:cubicBezTo>
                        <a:pt x="310133" y="461056"/>
                        <a:pt x="406126" y="402808"/>
                        <a:pt x="502120" y="34456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2" name="Freeform 511"/>
              <p:cNvSpPr/>
              <p:nvPr/>
            </p:nvSpPr>
            <p:spPr>
              <a:xfrm>
                <a:off x="1358678" y="4764955"/>
                <a:ext cx="1289759" cy="759619"/>
              </a:xfrm>
              <a:custGeom>
                <a:avLst/>
                <a:gdLst>
                  <a:gd name="connsiteX0" fmla="*/ 0 w 1122386"/>
                  <a:gd name="connsiteY0" fmla="*/ 0 h 787568"/>
                  <a:gd name="connsiteX1" fmla="*/ 1122386 w 1122386"/>
                  <a:gd name="connsiteY1" fmla="*/ 787568 h 78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2386" h="787568">
                    <a:moveTo>
                      <a:pt x="0" y="0"/>
                    </a:moveTo>
                    <a:lnTo>
                      <a:pt x="1122386" y="787568"/>
                    </a:lnTo>
                  </a:path>
                </a:pathLst>
              </a:custGeom>
              <a:ln w="508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Freeform 512"/>
              <p:cNvSpPr/>
              <p:nvPr/>
            </p:nvSpPr>
            <p:spPr>
              <a:xfrm flipV="1">
                <a:off x="6672211" y="5611747"/>
                <a:ext cx="385099" cy="130184"/>
              </a:xfrm>
              <a:custGeom>
                <a:avLst/>
                <a:gdLst>
                  <a:gd name="connsiteX0" fmla="*/ 0 w 1122386"/>
                  <a:gd name="connsiteY0" fmla="*/ 0 h 787568"/>
                  <a:gd name="connsiteX1" fmla="*/ 1122386 w 1122386"/>
                  <a:gd name="connsiteY1" fmla="*/ 787568 h 78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2386" h="787568">
                    <a:moveTo>
                      <a:pt x="0" y="0"/>
                    </a:moveTo>
                    <a:lnTo>
                      <a:pt x="1122386" y="787568"/>
                    </a:lnTo>
                  </a:path>
                </a:pathLst>
              </a:custGeom>
              <a:ln w="508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7167571" y="4369332"/>
                <a:ext cx="1756492" cy="1713661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TextBox 514"/>
              <p:cNvSpPr txBox="1"/>
              <p:nvPr/>
            </p:nvSpPr>
            <p:spPr>
              <a:xfrm>
                <a:off x="-1" y="5046822"/>
                <a:ext cx="1890629" cy="37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Generation</a:t>
                </a:r>
              </a:p>
            </p:txBody>
          </p:sp>
          <p:sp>
            <p:nvSpPr>
              <p:cNvPr id="516" name="TextBox 515"/>
              <p:cNvSpPr txBox="1"/>
              <p:nvPr/>
            </p:nvSpPr>
            <p:spPr>
              <a:xfrm>
                <a:off x="2058417" y="6324735"/>
                <a:ext cx="2237085" cy="37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Transmission</a:t>
                </a:r>
              </a:p>
            </p:txBody>
          </p:sp>
          <p:sp>
            <p:nvSpPr>
              <p:cNvPr id="517" name="TextBox 516"/>
              <p:cNvSpPr txBox="1"/>
              <p:nvPr/>
            </p:nvSpPr>
            <p:spPr>
              <a:xfrm>
                <a:off x="5501615" y="6324733"/>
                <a:ext cx="1919123" cy="37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Distribution</a:t>
                </a:r>
              </a:p>
            </p:txBody>
          </p:sp>
          <p:sp>
            <p:nvSpPr>
              <p:cNvPr id="518" name="TextBox 517"/>
              <p:cNvSpPr txBox="1"/>
              <p:nvPr/>
            </p:nvSpPr>
            <p:spPr>
              <a:xfrm>
                <a:off x="7318842" y="6101087"/>
                <a:ext cx="1899382" cy="37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Customer</a:t>
                </a:r>
              </a:p>
            </p:txBody>
          </p:sp>
          <p:pic>
            <p:nvPicPr>
              <p:cNvPr id="519" name="Picture 5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795" y="3854171"/>
                <a:ext cx="1191883" cy="1191883"/>
              </a:xfrm>
              <a:prstGeom prst="rect">
                <a:avLst/>
              </a:prstGeom>
            </p:spPr>
          </p:pic>
          <p:sp>
            <p:nvSpPr>
              <p:cNvPr id="520" name="TextBox 519"/>
              <p:cNvSpPr txBox="1"/>
              <p:nvPr/>
            </p:nvSpPr>
            <p:spPr>
              <a:xfrm>
                <a:off x="4045788" y="6261150"/>
                <a:ext cx="1880035" cy="37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Substation</a:t>
                </a:r>
              </a:p>
            </p:txBody>
          </p:sp>
          <p:pic>
            <p:nvPicPr>
              <p:cNvPr id="521" name="Picture 5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8040" y="5231453"/>
                <a:ext cx="1113351" cy="1144356"/>
              </a:xfrm>
              <a:prstGeom prst="rect">
                <a:avLst/>
              </a:prstGeom>
            </p:spPr>
          </p:pic>
          <p:cxnSp>
            <p:nvCxnSpPr>
              <p:cNvPr id="522" name="Straight Connector 521"/>
              <p:cNvCxnSpPr/>
              <p:nvPr/>
            </p:nvCxnSpPr>
            <p:spPr>
              <a:xfrm>
                <a:off x="3176960" y="5848907"/>
                <a:ext cx="868828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4950875" y="5906615"/>
                <a:ext cx="723296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olid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4" name="Picture 52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4642" b="85146" l="68076" r="97252"/>
                        </a14:imgEffect>
                      </a14:imgLayer>
                    </a14:imgProps>
                  </a:ext>
                </a:extLst>
              </a:blip>
              <a:srcRect l="68152" t="51355" r="2588" b="11429"/>
              <a:stretch/>
            </p:blipFill>
            <p:spPr>
              <a:xfrm>
                <a:off x="7547700" y="4933393"/>
                <a:ext cx="999372" cy="1013153"/>
              </a:xfrm>
              <a:prstGeom prst="rect">
                <a:avLst/>
              </a:prstGeom>
            </p:spPr>
          </p:pic>
        </p:grpSp>
        <p:grpSp>
          <p:nvGrpSpPr>
            <p:cNvPr id="480" name="Group 479"/>
            <p:cNvGrpSpPr/>
            <p:nvPr/>
          </p:nvGrpSpPr>
          <p:grpSpPr>
            <a:xfrm>
              <a:off x="277163" y="1423230"/>
              <a:ext cx="2564093" cy="2174081"/>
              <a:chOff x="158837" y="1177755"/>
              <a:chExt cx="2564092" cy="2174080"/>
            </a:xfrm>
          </p:grpSpPr>
          <p:grpSp>
            <p:nvGrpSpPr>
              <p:cNvPr id="504" name="Group 503"/>
              <p:cNvGrpSpPr/>
              <p:nvPr/>
            </p:nvGrpSpPr>
            <p:grpSpPr>
              <a:xfrm>
                <a:off x="226487" y="1177755"/>
                <a:ext cx="2496442" cy="2174080"/>
                <a:chOff x="6994280" y="-2320240"/>
                <a:chExt cx="2496441" cy="2174079"/>
              </a:xfrm>
            </p:grpSpPr>
            <p:pic>
              <p:nvPicPr>
                <p:cNvPr id="506" name="Picture 50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94280" y="-2320240"/>
                  <a:ext cx="718636" cy="538976"/>
                </a:xfrm>
                <a:prstGeom prst="rect">
                  <a:avLst/>
                </a:prstGeom>
              </p:spPr>
            </p:pic>
            <p:cxnSp>
              <p:nvCxnSpPr>
                <p:cNvPr id="507" name="Straight Arrow Connector 506"/>
                <p:cNvCxnSpPr/>
                <p:nvPr/>
              </p:nvCxnSpPr>
              <p:spPr>
                <a:xfrm>
                  <a:off x="8220722" y="-1388292"/>
                  <a:ext cx="1269999" cy="1242131"/>
                </a:xfrm>
                <a:prstGeom prst="straightConnector1">
                  <a:avLst/>
                </a:prstGeom>
                <a:ln w="57150" cmpd="sng">
                  <a:solidFill>
                    <a:srgbClr val="0000FF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08" name="Picture 507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85113" y="-2131364"/>
                  <a:ext cx="466702" cy="375283"/>
                </a:xfrm>
                <a:prstGeom prst="rect">
                  <a:avLst/>
                </a:prstGeom>
              </p:spPr>
            </p:pic>
            <p:pic>
              <p:nvPicPr>
                <p:cNvPr id="509" name="Picture 508" descr="iconathon_solar-farm_simple-black_512x512.png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12918" y="-2065040"/>
                  <a:ext cx="607890" cy="607890"/>
                </a:xfrm>
                <a:prstGeom prst="rect">
                  <a:avLst/>
                </a:prstGeom>
              </p:spPr>
            </p:pic>
          </p:grpSp>
          <p:sp>
            <p:nvSpPr>
              <p:cNvPr id="505" name="TextBox 504"/>
              <p:cNvSpPr txBox="1"/>
              <p:nvPr/>
            </p:nvSpPr>
            <p:spPr>
              <a:xfrm>
                <a:off x="158837" y="1741915"/>
                <a:ext cx="797559" cy="32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>
                    <a:solidFill>
                      <a:srgbClr val="0000FF"/>
                    </a:solidFill>
                  </a:rPr>
                  <a:t>&gt;50%</a:t>
                </a:r>
              </a:p>
            </p:txBody>
          </p:sp>
        </p:grpSp>
        <p:grpSp>
          <p:nvGrpSpPr>
            <p:cNvPr id="481" name="Group 480"/>
            <p:cNvGrpSpPr/>
            <p:nvPr/>
          </p:nvGrpSpPr>
          <p:grpSpPr>
            <a:xfrm>
              <a:off x="5864612" y="70851"/>
              <a:ext cx="3210936" cy="5043646"/>
              <a:chOff x="281149" y="-60554"/>
              <a:chExt cx="3210937" cy="5043646"/>
            </a:xfrm>
          </p:grpSpPr>
          <p:pic>
            <p:nvPicPr>
              <p:cNvPr id="500" name="Picture 499" descr="Electric-Vehicle-e1433825951727.jpg"/>
              <p:cNvPicPr>
                <a:picLocks noChangeAspect="1"/>
              </p:cNvPicPr>
              <p:nvPr/>
            </p:nvPicPr>
            <p:blipFill>
              <a:blip r:embed="rId12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500" y="4189396"/>
                <a:ext cx="1783586" cy="7936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</p:pic>
          <p:pic>
            <p:nvPicPr>
              <p:cNvPr id="501" name="Picture 500" descr="AAEAAQAAAAAAAAOfAAAAJGI3NjY1MjA3LWUzYTUtNDRlNC05NGM1LTgwYWQ2OGI4ODUwOA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149" y="-60554"/>
                <a:ext cx="1243358" cy="968208"/>
              </a:xfrm>
              <a:prstGeom prst="rect">
                <a:avLst/>
              </a:prstGeom>
            </p:spPr>
          </p:pic>
          <p:sp>
            <p:nvSpPr>
              <p:cNvPr id="502" name="TextBox 501"/>
              <p:cNvSpPr txBox="1"/>
              <p:nvPr/>
            </p:nvSpPr>
            <p:spPr>
              <a:xfrm>
                <a:off x="503316" y="308516"/>
                <a:ext cx="777845" cy="338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Private EV </a:t>
                </a:r>
              </a:p>
              <a:p>
                <a:r>
                  <a:rPr lang="en-US" sz="1100" dirty="0"/>
                  <a:t>Cloud</a:t>
                </a:r>
              </a:p>
            </p:txBody>
          </p:sp>
          <p:sp>
            <p:nvSpPr>
              <p:cNvPr id="503" name="Freeform 502"/>
              <p:cNvSpPr/>
              <p:nvPr/>
            </p:nvSpPr>
            <p:spPr>
              <a:xfrm>
                <a:off x="1293728" y="775906"/>
                <a:ext cx="1306565" cy="3620764"/>
              </a:xfrm>
              <a:custGeom>
                <a:avLst/>
                <a:gdLst>
                  <a:gd name="connsiteX0" fmla="*/ 28819 w 2655163"/>
                  <a:gd name="connsiteY0" fmla="*/ 0 h 2759602"/>
                  <a:gd name="connsiteX1" fmla="*/ 301427 w 2655163"/>
                  <a:gd name="connsiteY1" fmla="*/ 2134536 h 2759602"/>
                  <a:gd name="connsiteX2" fmla="*/ 2189735 w 2655163"/>
                  <a:gd name="connsiteY2" fmla="*/ 2566763 h 2759602"/>
                  <a:gd name="connsiteX3" fmla="*/ 2655163 w 2655163"/>
                  <a:gd name="connsiteY3" fmla="*/ 2759602 h 27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5163" h="2759602">
                    <a:moveTo>
                      <a:pt x="28819" y="0"/>
                    </a:moveTo>
                    <a:cubicBezTo>
                      <a:pt x="-14954" y="853371"/>
                      <a:pt x="-58726" y="1706742"/>
                      <a:pt x="301427" y="2134536"/>
                    </a:cubicBezTo>
                    <a:cubicBezTo>
                      <a:pt x="661580" y="2562330"/>
                      <a:pt x="1797446" y="2462585"/>
                      <a:pt x="2189735" y="2566763"/>
                    </a:cubicBezTo>
                    <a:cubicBezTo>
                      <a:pt x="2582024" y="2670941"/>
                      <a:pt x="2655163" y="2759602"/>
                      <a:pt x="2655163" y="2759602"/>
                    </a:cubicBezTo>
                  </a:path>
                </a:pathLst>
              </a:custGeom>
              <a:ln>
                <a:solidFill>
                  <a:srgbClr val="30E13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2" name="Group 481"/>
            <p:cNvGrpSpPr/>
            <p:nvPr/>
          </p:nvGrpSpPr>
          <p:grpSpPr>
            <a:xfrm>
              <a:off x="4630707" y="-14870"/>
              <a:ext cx="3393803" cy="3118393"/>
              <a:chOff x="-472044" y="858235"/>
              <a:chExt cx="3393803" cy="3118392"/>
            </a:xfrm>
          </p:grpSpPr>
          <p:pic>
            <p:nvPicPr>
              <p:cNvPr id="495" name="Picture 494" descr="rooftop-solar-array-537x359.jp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5451" y="2712019"/>
                <a:ext cx="782940" cy="523418"/>
              </a:xfrm>
              <a:prstGeom prst="rect">
                <a:avLst/>
              </a:prstGeom>
            </p:spPr>
          </p:pic>
          <p:sp>
            <p:nvSpPr>
              <p:cNvPr id="496" name="Freeform 495"/>
              <p:cNvSpPr/>
              <p:nvPr/>
            </p:nvSpPr>
            <p:spPr>
              <a:xfrm>
                <a:off x="455768" y="1750525"/>
                <a:ext cx="1989910" cy="1630189"/>
              </a:xfrm>
              <a:custGeom>
                <a:avLst/>
                <a:gdLst>
                  <a:gd name="connsiteX0" fmla="*/ 31540 w 1115323"/>
                  <a:gd name="connsiteY0" fmla="*/ 0 h 1788755"/>
                  <a:gd name="connsiteX1" fmla="*/ 111328 w 1115323"/>
                  <a:gd name="connsiteY1" fmla="*/ 585169 h 1788755"/>
                  <a:gd name="connsiteX2" fmla="*/ 942449 w 1115323"/>
                  <a:gd name="connsiteY2" fmla="*/ 1176987 h 1788755"/>
                  <a:gd name="connsiteX3" fmla="*/ 1115323 w 1115323"/>
                  <a:gd name="connsiteY3" fmla="*/ 1788755 h 178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5323" h="1788755">
                    <a:moveTo>
                      <a:pt x="31540" y="0"/>
                    </a:moveTo>
                    <a:cubicBezTo>
                      <a:pt x="-4475" y="194502"/>
                      <a:pt x="-40490" y="389005"/>
                      <a:pt x="111328" y="585169"/>
                    </a:cubicBezTo>
                    <a:cubicBezTo>
                      <a:pt x="263146" y="781333"/>
                      <a:pt x="775117" y="976389"/>
                      <a:pt x="942449" y="1176987"/>
                    </a:cubicBezTo>
                    <a:cubicBezTo>
                      <a:pt x="1109781" y="1377585"/>
                      <a:pt x="1115323" y="1788755"/>
                      <a:pt x="1115323" y="1788755"/>
                    </a:cubicBezTo>
                  </a:path>
                </a:pathLst>
              </a:custGeom>
              <a:ln>
                <a:solidFill>
                  <a:srgbClr val="F03B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7" name="Picture 496" descr="AAEAAQAAAAAAAAOfAAAAJGI3NjY1MjA3LWUzYTUtNDRlNC05NGM1LTgwYWQ2OGI4ODUwOA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72044" y="858235"/>
                <a:ext cx="1243358" cy="965511"/>
              </a:xfrm>
              <a:prstGeom prst="rect">
                <a:avLst/>
              </a:prstGeom>
            </p:spPr>
          </p:pic>
          <p:pic>
            <p:nvPicPr>
              <p:cNvPr id="498" name="Picture 497" descr="inverter-illustration.gif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9044" y="3163314"/>
                <a:ext cx="732715" cy="813313"/>
              </a:xfrm>
              <a:prstGeom prst="rect">
                <a:avLst/>
              </a:prstGeom>
            </p:spPr>
          </p:pic>
          <p:sp>
            <p:nvSpPr>
              <p:cNvPr id="499" name="TextBox 498"/>
              <p:cNvSpPr txBox="1"/>
              <p:nvPr/>
            </p:nvSpPr>
            <p:spPr>
              <a:xfrm>
                <a:off x="-281498" y="1225767"/>
                <a:ext cx="783865" cy="338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Private PV </a:t>
                </a:r>
              </a:p>
              <a:p>
                <a:r>
                  <a:rPr lang="en-US" sz="1100" dirty="0"/>
                  <a:t>Cloud</a:t>
                </a:r>
              </a:p>
            </p:txBody>
          </p:sp>
        </p:grpSp>
        <p:grpSp>
          <p:nvGrpSpPr>
            <p:cNvPr id="483" name="Group 482"/>
            <p:cNvGrpSpPr/>
            <p:nvPr/>
          </p:nvGrpSpPr>
          <p:grpSpPr>
            <a:xfrm>
              <a:off x="3008626" y="610571"/>
              <a:ext cx="4188011" cy="1074821"/>
              <a:chOff x="3007895" y="307474"/>
              <a:chExt cx="4188012" cy="1074821"/>
            </a:xfrm>
          </p:grpSpPr>
          <p:sp>
            <p:nvSpPr>
              <p:cNvPr id="492" name="Freeform 491"/>
              <p:cNvSpPr/>
              <p:nvPr/>
            </p:nvSpPr>
            <p:spPr>
              <a:xfrm>
                <a:off x="3007895" y="307474"/>
                <a:ext cx="1671052" cy="922421"/>
              </a:xfrm>
              <a:custGeom>
                <a:avLst/>
                <a:gdLst>
                  <a:gd name="connsiteX0" fmla="*/ 0 w 1671052"/>
                  <a:gd name="connsiteY0" fmla="*/ 922421 h 922421"/>
                  <a:gd name="connsiteX1" fmla="*/ 414421 w 1671052"/>
                  <a:gd name="connsiteY1" fmla="*/ 280737 h 922421"/>
                  <a:gd name="connsiteX2" fmla="*/ 1671052 w 1671052"/>
                  <a:gd name="connsiteY2" fmla="*/ 0 h 92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1052" h="922421">
                    <a:moveTo>
                      <a:pt x="0" y="922421"/>
                    </a:moveTo>
                    <a:cubicBezTo>
                      <a:pt x="67956" y="678447"/>
                      <a:pt x="135912" y="434474"/>
                      <a:pt x="414421" y="280737"/>
                    </a:cubicBezTo>
                    <a:cubicBezTo>
                      <a:pt x="692930" y="127000"/>
                      <a:pt x="1671052" y="0"/>
                      <a:pt x="1671052" y="0"/>
                    </a:cubicBezTo>
                  </a:path>
                </a:pathLst>
              </a:custGeom>
              <a:ln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Freeform 492"/>
              <p:cNvSpPr/>
              <p:nvPr/>
            </p:nvSpPr>
            <p:spPr>
              <a:xfrm>
                <a:off x="3160294" y="459874"/>
                <a:ext cx="2772801" cy="922421"/>
              </a:xfrm>
              <a:custGeom>
                <a:avLst/>
                <a:gdLst>
                  <a:gd name="connsiteX0" fmla="*/ 0 w 1671052"/>
                  <a:gd name="connsiteY0" fmla="*/ 922421 h 922421"/>
                  <a:gd name="connsiteX1" fmla="*/ 414421 w 1671052"/>
                  <a:gd name="connsiteY1" fmla="*/ 280737 h 922421"/>
                  <a:gd name="connsiteX2" fmla="*/ 1671052 w 1671052"/>
                  <a:gd name="connsiteY2" fmla="*/ 0 h 92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1052" h="922421">
                    <a:moveTo>
                      <a:pt x="0" y="922421"/>
                    </a:moveTo>
                    <a:cubicBezTo>
                      <a:pt x="67956" y="678447"/>
                      <a:pt x="135912" y="434474"/>
                      <a:pt x="414421" y="280737"/>
                    </a:cubicBezTo>
                    <a:cubicBezTo>
                      <a:pt x="692930" y="127000"/>
                      <a:pt x="1671052" y="0"/>
                      <a:pt x="1671052" y="0"/>
                    </a:cubicBezTo>
                  </a:path>
                </a:pathLst>
              </a:custGeom>
              <a:ln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Freeform 493"/>
              <p:cNvSpPr/>
              <p:nvPr/>
            </p:nvSpPr>
            <p:spPr>
              <a:xfrm>
                <a:off x="3392010" y="537183"/>
                <a:ext cx="3803897" cy="771827"/>
              </a:xfrm>
              <a:custGeom>
                <a:avLst/>
                <a:gdLst>
                  <a:gd name="connsiteX0" fmla="*/ 0 w 1671052"/>
                  <a:gd name="connsiteY0" fmla="*/ 922421 h 922421"/>
                  <a:gd name="connsiteX1" fmla="*/ 414421 w 1671052"/>
                  <a:gd name="connsiteY1" fmla="*/ 280737 h 922421"/>
                  <a:gd name="connsiteX2" fmla="*/ 1671052 w 1671052"/>
                  <a:gd name="connsiteY2" fmla="*/ 0 h 92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1052" h="922421">
                    <a:moveTo>
                      <a:pt x="0" y="922421"/>
                    </a:moveTo>
                    <a:cubicBezTo>
                      <a:pt x="67956" y="678447"/>
                      <a:pt x="135912" y="434474"/>
                      <a:pt x="414421" y="280737"/>
                    </a:cubicBezTo>
                    <a:cubicBezTo>
                      <a:pt x="692930" y="127000"/>
                      <a:pt x="1671052" y="0"/>
                      <a:pt x="1671052" y="0"/>
                    </a:cubicBezTo>
                  </a:path>
                </a:pathLst>
              </a:custGeom>
              <a:ln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84" name="Picture 483" descr="smartmete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794" y="3476530"/>
              <a:ext cx="784052" cy="631084"/>
            </a:xfrm>
            <a:prstGeom prst="rect">
              <a:avLst/>
            </a:prstGeom>
          </p:spPr>
        </p:pic>
        <p:sp>
          <p:nvSpPr>
            <p:cNvPr id="485" name="TextBox 484"/>
            <p:cNvSpPr txBox="1"/>
            <p:nvPr/>
          </p:nvSpPr>
          <p:spPr>
            <a:xfrm>
              <a:off x="6770880" y="3991200"/>
              <a:ext cx="818268" cy="278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METER</a:t>
              </a:r>
            </a:p>
          </p:txBody>
        </p:sp>
        <p:grpSp>
          <p:nvGrpSpPr>
            <p:cNvPr id="486" name="Group 485"/>
            <p:cNvGrpSpPr/>
            <p:nvPr/>
          </p:nvGrpSpPr>
          <p:grpSpPr>
            <a:xfrm>
              <a:off x="7196637" y="23416"/>
              <a:ext cx="1975699" cy="3300758"/>
              <a:chOff x="7196637" y="23416"/>
              <a:chExt cx="1975699" cy="3300758"/>
            </a:xfrm>
          </p:grpSpPr>
          <p:grpSp>
            <p:nvGrpSpPr>
              <p:cNvPr id="487" name="Group 486"/>
              <p:cNvGrpSpPr/>
              <p:nvPr/>
            </p:nvGrpSpPr>
            <p:grpSpPr>
              <a:xfrm>
                <a:off x="7196637" y="23416"/>
                <a:ext cx="1519228" cy="2692960"/>
                <a:chOff x="2077695" y="2708661"/>
                <a:chExt cx="1519228" cy="2174925"/>
              </a:xfrm>
            </p:grpSpPr>
            <p:pic>
              <p:nvPicPr>
                <p:cNvPr id="489" name="Picture 488" descr="AAEAAQAAAAAAAAOfAAAAJGI3NjY1MjA3LWUzYTUtNDRlNC05NGM1LTgwYWQ2OGI4ODUwOA.png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7695" y="2708661"/>
                  <a:ext cx="1243358" cy="820268"/>
                </a:xfrm>
                <a:prstGeom prst="rect">
                  <a:avLst/>
                </a:prstGeom>
              </p:spPr>
            </p:pic>
            <p:sp>
              <p:nvSpPr>
                <p:cNvPr id="490" name="TextBox 489"/>
                <p:cNvSpPr txBox="1"/>
                <p:nvPr/>
              </p:nvSpPr>
              <p:spPr>
                <a:xfrm>
                  <a:off x="2284547" y="2992136"/>
                  <a:ext cx="861422" cy="3198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100" dirty="0"/>
                    <a:t>Private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100" dirty="0"/>
                    <a:t>Thermostat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100" dirty="0"/>
                    <a:t>Cloud</a:t>
                  </a:r>
                </a:p>
              </p:txBody>
            </p:sp>
            <p:sp>
              <p:nvSpPr>
                <p:cNvPr id="491" name="Freeform 490"/>
                <p:cNvSpPr/>
                <p:nvPr/>
              </p:nvSpPr>
              <p:spPr>
                <a:xfrm>
                  <a:off x="2611284" y="3312020"/>
                  <a:ext cx="985639" cy="1571566"/>
                </a:xfrm>
                <a:custGeom>
                  <a:avLst/>
                  <a:gdLst>
                    <a:gd name="connsiteX0" fmla="*/ 1406 w 1558064"/>
                    <a:gd name="connsiteY0" fmla="*/ 0 h 2885945"/>
                    <a:gd name="connsiteX1" fmla="*/ 107789 w 1558064"/>
                    <a:gd name="connsiteY1" fmla="*/ 658314 h 2885945"/>
                    <a:gd name="connsiteX2" fmla="*/ 686250 w 1558064"/>
                    <a:gd name="connsiteY2" fmla="*/ 2220981 h 2885945"/>
                    <a:gd name="connsiteX3" fmla="*/ 1430935 w 1558064"/>
                    <a:gd name="connsiteY3" fmla="*/ 2699755 h 2885945"/>
                    <a:gd name="connsiteX4" fmla="*/ 1557265 w 1558064"/>
                    <a:gd name="connsiteY4" fmla="*/ 2885945 h 2885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064" h="2885945">
                      <a:moveTo>
                        <a:pt x="1406" y="0"/>
                      </a:moveTo>
                      <a:cubicBezTo>
                        <a:pt x="-2473" y="144075"/>
                        <a:pt x="-6352" y="288150"/>
                        <a:pt x="107789" y="658314"/>
                      </a:cubicBezTo>
                      <a:cubicBezTo>
                        <a:pt x="221930" y="1028478"/>
                        <a:pt x="465726" y="1880741"/>
                        <a:pt x="686250" y="2220981"/>
                      </a:cubicBezTo>
                      <a:cubicBezTo>
                        <a:pt x="906774" y="2561221"/>
                        <a:pt x="1285766" y="2588928"/>
                        <a:pt x="1430935" y="2699755"/>
                      </a:cubicBezTo>
                      <a:cubicBezTo>
                        <a:pt x="1576104" y="2810582"/>
                        <a:pt x="1557265" y="2885945"/>
                        <a:pt x="1557265" y="2885945"/>
                      </a:cubicBezTo>
                    </a:path>
                  </a:pathLst>
                </a:custGeom>
                <a:ln>
                  <a:solidFill>
                    <a:srgbClr val="5673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488" name="Picture 487" descr="nest-stock-image-1.png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4910" y="2546049"/>
                <a:ext cx="907426" cy="778125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2692899" y="6471688"/>
            <a:ext cx="184644" cy="35393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endParaRPr lang="en-US" dirty="0"/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457199" y="165414"/>
            <a:ext cx="8229600" cy="492983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b="1" i="0" strike="noStrike" kern="1200" spc="0" normalizeH="0">
                <a:solidFill>
                  <a:schemeClr val="tx1"/>
                </a:solidFill>
                <a:latin typeface="LM Sans 10 Bold"/>
                <a:ea typeface="+mj-ea"/>
                <a:cs typeface="LM Sans 10 Bold"/>
              </a:defRPr>
            </a:lvl1pPr>
          </a:lstStyle>
          <a:p>
            <a:pPr algn="l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Changing Electricity Grid</a:t>
            </a:r>
          </a:p>
        </p:txBody>
      </p:sp>
    </p:spTree>
    <p:extLst>
      <p:ext uri="{BB962C8B-B14F-4D97-AF65-F5344CB8AC3E}">
        <p14:creationId xmlns:p14="http://schemas.microsoft.com/office/powerpoint/2010/main" val="26967549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159436" y="28811"/>
            <a:ext cx="8668852" cy="68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85000"/>
              </a:lnSpc>
              <a:defRPr sz="2400" b="1">
                <a:solidFill>
                  <a:schemeClr val="bg2"/>
                </a:solidFill>
                <a:latin typeface="Arial" charset="0"/>
              </a:defRPr>
            </a:lvl1pPr>
            <a:lvl2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2pPr>
            <a:lvl3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3pPr>
            <a:lvl4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4pPr>
            <a:lvl5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  <a:latin typeface="Avenir Black"/>
                <a:cs typeface="Avenir Black"/>
              </a:rPr>
              <a:t>Key concerns</a:t>
            </a:r>
            <a:endParaRPr lang="en-US" dirty="0">
              <a:solidFill>
                <a:srgbClr val="800000"/>
              </a:solidFill>
              <a:latin typeface="Avenir Black"/>
              <a:cs typeface="Avenir Black"/>
            </a:endParaRPr>
          </a:p>
        </p:txBody>
      </p:sp>
      <p:sp>
        <p:nvSpPr>
          <p:cNvPr id="43" name="Content Placeholder 6"/>
          <p:cNvSpPr txBox="1">
            <a:spLocks/>
          </p:cNvSpPr>
          <p:nvPr/>
        </p:nvSpPr>
        <p:spPr>
          <a:xfrm>
            <a:off x="305630" y="1352847"/>
            <a:ext cx="8449129" cy="1259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7" indent="-171447" algn="l" defTabSz="685788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41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34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29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24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17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12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05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00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000" dirty="0" smtClean="0">
                <a:latin typeface="+mn-lt"/>
              </a:rPr>
              <a:t>Scaling residential load control: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+mn-lt"/>
              </a:rPr>
              <a:t>Can </a:t>
            </a:r>
            <a:r>
              <a:rPr lang="en-US" sz="2000" dirty="0">
                <a:latin typeface="+mn-lt"/>
              </a:rPr>
              <a:t>distributed resources be coordinated at scale</a:t>
            </a:r>
            <a:r>
              <a:rPr lang="en-US" sz="2000" dirty="0" smtClean="0">
                <a:latin typeface="+mn-lt"/>
              </a:rPr>
              <a:t>? 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+mn-lt"/>
              </a:rPr>
              <a:t>How to make it attractive and easy for consumers to engage?</a:t>
            </a:r>
          </a:p>
        </p:txBody>
      </p:sp>
      <p:sp>
        <p:nvSpPr>
          <p:cNvPr id="46" name="Content Placeholder 6"/>
          <p:cNvSpPr txBox="1">
            <a:spLocks/>
          </p:cNvSpPr>
          <p:nvPr/>
        </p:nvSpPr>
        <p:spPr>
          <a:xfrm>
            <a:off x="305630" y="3049295"/>
            <a:ext cx="8449129" cy="2213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7" indent="-171447" algn="l" defTabSz="685788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41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34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29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24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17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12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05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00" indent="-171447" algn="l" defTabSz="6857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000" dirty="0" smtClean="0">
                <a:latin typeface="+mn-lt"/>
              </a:rPr>
              <a:t>Diversity of coordination needs 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+mn-lt"/>
              </a:rPr>
              <a:t>Bil</a:t>
            </a:r>
            <a:r>
              <a:rPr lang="en-US" dirty="0" smtClean="0">
                <a:latin typeface="+mn-lt"/>
              </a:rPr>
              <a:t>ateral agreements between trusted industrial parties 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Volatile resource engagement (no transmission aggregation effect)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Distribution network service provision 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+mn-lt"/>
              </a:rPr>
              <a:t>Distribution network information availability </a:t>
            </a:r>
          </a:p>
        </p:txBody>
      </p:sp>
      <p:pic>
        <p:nvPicPr>
          <p:cNvPr id="47" name="Picture 46" descr="POWERNET LOGO.pn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09" y="1453347"/>
            <a:ext cx="1447579" cy="640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88658" y="3480963"/>
            <a:ext cx="1047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800000"/>
                </a:solidFill>
              </a:rPr>
              <a:t>A</a:t>
            </a:r>
            <a:r>
              <a:rPr lang="en-US" sz="3000" i="1" dirty="0" smtClean="0">
                <a:solidFill>
                  <a:srgbClr val="800000"/>
                </a:solidFill>
              </a:rPr>
              <a:t>P</a:t>
            </a:r>
            <a:r>
              <a:rPr lang="en-US" sz="2800" i="1" dirty="0" smtClean="0">
                <a:solidFill>
                  <a:srgbClr val="800000"/>
                </a:solidFill>
              </a:rPr>
              <a:t>EX</a:t>
            </a:r>
            <a:endParaRPr lang="en-US" sz="28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691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159436" y="28811"/>
            <a:ext cx="8668852" cy="68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85000"/>
              </a:lnSpc>
              <a:defRPr sz="2400" b="1">
                <a:solidFill>
                  <a:schemeClr val="bg2"/>
                </a:solidFill>
                <a:latin typeface="Arial" charset="0"/>
              </a:defRPr>
            </a:lvl1pPr>
            <a:lvl2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2pPr>
            <a:lvl3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3pPr>
            <a:lvl4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4pPr>
            <a:lvl5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9pPr>
          </a:lstStyle>
          <a:p>
            <a:r>
              <a:rPr lang="en-US" dirty="0" err="1">
                <a:solidFill>
                  <a:srgbClr val="800000"/>
                </a:solidFill>
                <a:latin typeface="Avenir Black"/>
                <a:cs typeface="Avenir Black"/>
              </a:rPr>
              <a:t>Powernet</a:t>
            </a:r>
            <a:r>
              <a:rPr lang="en-US" dirty="0">
                <a:solidFill>
                  <a:srgbClr val="800000"/>
                </a:solidFill>
                <a:latin typeface="Avenir Black"/>
                <a:cs typeface="Avenir Black"/>
              </a:rPr>
              <a:t>: coordinating from the cloud</a:t>
            </a:r>
          </a:p>
        </p:txBody>
      </p:sp>
      <p:sp>
        <p:nvSpPr>
          <p:cNvPr id="24" name="Isosceles Triangle 23"/>
          <p:cNvSpPr/>
          <p:nvPr/>
        </p:nvSpPr>
        <p:spPr>
          <a:xfrm>
            <a:off x="3305571" y="2073790"/>
            <a:ext cx="1164263" cy="460279"/>
          </a:xfrm>
          <a:prstGeom prst="triangle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50931" y="2518941"/>
            <a:ext cx="1079381" cy="6628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924367" y="1914527"/>
            <a:ext cx="3836" cy="240615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1" idx="1"/>
          </p:cNvCxnSpPr>
          <p:nvPr/>
        </p:nvCxnSpPr>
        <p:spPr>
          <a:xfrm flipH="1">
            <a:off x="2928205" y="2827978"/>
            <a:ext cx="535314" cy="1"/>
          </a:xfrm>
          <a:prstGeom prst="line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899358" y="3114797"/>
            <a:ext cx="1025019" cy="0"/>
          </a:xfrm>
          <a:prstGeom prst="line">
            <a:avLst/>
          </a:prstGeom>
          <a:ln w="38100" cmpd="sng">
            <a:solidFill>
              <a:srgbClr val="008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07" y="2627361"/>
            <a:ext cx="789707" cy="722019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2438002" y="3872064"/>
            <a:ext cx="504856" cy="0"/>
          </a:xfrm>
          <a:prstGeom prst="line">
            <a:avLst/>
          </a:prstGeom>
          <a:ln w="3810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628250" y="1924291"/>
            <a:ext cx="314608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00" y="3319642"/>
            <a:ext cx="804198" cy="804199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flipH="1">
            <a:off x="1511586" y="1914528"/>
            <a:ext cx="362516" cy="9769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719" y="1691300"/>
            <a:ext cx="841010" cy="802783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flipH="1">
            <a:off x="2613594" y="2097961"/>
            <a:ext cx="314608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629228" y="2279669"/>
            <a:ext cx="314608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531573" y="2099701"/>
            <a:ext cx="362516" cy="9769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537887" y="2272932"/>
            <a:ext cx="362516" cy="9769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2"/>
          <p:cNvSpPr txBox="1">
            <a:spLocks/>
          </p:cNvSpPr>
          <p:nvPr/>
        </p:nvSpPr>
        <p:spPr>
          <a:xfrm>
            <a:off x="1624051" y="1390344"/>
            <a:ext cx="1461789" cy="334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Smart  Dimmer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 rot="16200000">
            <a:off x="349164" y="1526134"/>
            <a:ext cx="1628980" cy="689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dirty="0"/>
              <a:t>Load</a:t>
            </a:r>
          </a:p>
          <a:p>
            <a:pPr marL="0" indent="0" algn="ctr">
              <a:buFont typeface="Arial"/>
              <a:buNone/>
            </a:pPr>
            <a:r>
              <a:rPr lang="en-US" sz="1400" dirty="0" err="1"/>
              <a:t>Subcircuits</a:t>
            </a:r>
            <a:endParaRPr lang="en-US" sz="1400" dirty="0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3463519" y="2570916"/>
            <a:ext cx="825326" cy="51411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b="1" dirty="0">
                <a:solidFill>
                  <a:srgbClr val="800000"/>
                </a:solidFill>
              </a:rPr>
              <a:t>Home</a:t>
            </a:r>
          </a:p>
          <a:p>
            <a:pPr marL="0" indent="0" algn="ctr">
              <a:buFont typeface="Arial"/>
              <a:buNone/>
            </a:pPr>
            <a:r>
              <a:rPr lang="en-US" sz="1400" b="1" dirty="0">
                <a:solidFill>
                  <a:srgbClr val="800000"/>
                </a:solidFill>
              </a:rPr>
              <a:t>Hub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3258364" y="3228894"/>
            <a:ext cx="1211462" cy="545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dirty="0"/>
              <a:t>Local Intelligence</a:t>
            </a:r>
          </a:p>
        </p:txBody>
      </p:sp>
      <p:sp>
        <p:nvSpPr>
          <p:cNvPr id="63" name="Cloud 62"/>
          <p:cNvSpPr/>
          <p:nvPr/>
        </p:nvSpPr>
        <p:spPr>
          <a:xfrm>
            <a:off x="4430311" y="894188"/>
            <a:ext cx="2672081" cy="1003317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8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5027334" y="1056300"/>
            <a:ext cx="1440061" cy="672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dirty="0">
                <a:solidFill>
                  <a:srgbClr val="800000"/>
                </a:solidFill>
              </a:rPr>
              <a:t>Cloud</a:t>
            </a:r>
          </a:p>
          <a:p>
            <a:pPr marL="0" indent="0" algn="ctr">
              <a:buFont typeface="Arial"/>
              <a:buNone/>
            </a:pPr>
            <a:r>
              <a:rPr lang="en-US" sz="1400" dirty="0">
                <a:solidFill>
                  <a:srgbClr val="800000"/>
                </a:solidFill>
              </a:rPr>
              <a:t>Coordination</a:t>
            </a:r>
          </a:p>
        </p:txBody>
      </p:sp>
      <p:sp>
        <p:nvSpPr>
          <p:cNvPr id="65" name="Freeform 64"/>
          <p:cNvSpPr/>
          <p:nvPr/>
        </p:nvSpPr>
        <p:spPr>
          <a:xfrm>
            <a:off x="3927385" y="1800210"/>
            <a:ext cx="787324" cy="693615"/>
          </a:xfrm>
          <a:custGeom>
            <a:avLst/>
            <a:gdLst>
              <a:gd name="connsiteX0" fmla="*/ 0 w 732692"/>
              <a:gd name="connsiteY0" fmla="*/ 693615 h 693615"/>
              <a:gd name="connsiteX1" fmla="*/ 400538 w 732692"/>
              <a:gd name="connsiteY1" fmla="*/ 234461 h 693615"/>
              <a:gd name="connsiteX2" fmla="*/ 732692 w 732692"/>
              <a:gd name="connsiteY2" fmla="*/ 0 h 69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2692" h="693615">
                <a:moveTo>
                  <a:pt x="0" y="693615"/>
                </a:moveTo>
                <a:cubicBezTo>
                  <a:pt x="139211" y="521839"/>
                  <a:pt x="278423" y="350063"/>
                  <a:pt x="400538" y="234461"/>
                </a:cubicBezTo>
                <a:cubicBezTo>
                  <a:pt x="522653" y="118859"/>
                  <a:pt x="732692" y="0"/>
                  <a:pt x="732692" y="0"/>
                </a:cubicBezTo>
              </a:path>
            </a:pathLst>
          </a:custGeom>
          <a:ln w="3810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tado-han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95" y="2474480"/>
            <a:ext cx="1037177" cy="744640"/>
          </a:xfrm>
          <a:prstGeom prst="rect">
            <a:avLst/>
          </a:prstGeom>
        </p:spPr>
      </p:pic>
      <p:sp>
        <p:nvSpPr>
          <p:cNvPr id="67" name="Freeform 66"/>
          <p:cNvSpPr/>
          <p:nvPr/>
        </p:nvSpPr>
        <p:spPr>
          <a:xfrm rot="7218117">
            <a:off x="5505983" y="1942046"/>
            <a:ext cx="492368" cy="450926"/>
          </a:xfrm>
          <a:custGeom>
            <a:avLst/>
            <a:gdLst>
              <a:gd name="connsiteX0" fmla="*/ 0 w 732692"/>
              <a:gd name="connsiteY0" fmla="*/ 693615 h 693615"/>
              <a:gd name="connsiteX1" fmla="*/ 400538 w 732692"/>
              <a:gd name="connsiteY1" fmla="*/ 234461 h 693615"/>
              <a:gd name="connsiteX2" fmla="*/ 732692 w 732692"/>
              <a:gd name="connsiteY2" fmla="*/ 0 h 69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2692" h="693615">
                <a:moveTo>
                  <a:pt x="0" y="693615"/>
                </a:moveTo>
                <a:cubicBezTo>
                  <a:pt x="139211" y="521839"/>
                  <a:pt x="278423" y="350063"/>
                  <a:pt x="400538" y="234461"/>
                </a:cubicBezTo>
                <a:cubicBezTo>
                  <a:pt x="522653" y="118859"/>
                  <a:pt x="732692" y="0"/>
                  <a:pt x="732692" y="0"/>
                </a:cubicBezTo>
              </a:path>
            </a:pathLst>
          </a:custGeom>
          <a:ln w="3810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5207077" y="3268342"/>
            <a:ext cx="1211462" cy="545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dirty="0"/>
              <a:t>Feedback</a:t>
            </a:r>
          </a:p>
        </p:txBody>
      </p:sp>
      <p:sp>
        <p:nvSpPr>
          <p:cNvPr id="69" name="Freeform 68"/>
          <p:cNvSpPr/>
          <p:nvPr/>
        </p:nvSpPr>
        <p:spPr>
          <a:xfrm rot="6181514">
            <a:off x="6856198" y="1672038"/>
            <a:ext cx="492368" cy="450926"/>
          </a:xfrm>
          <a:custGeom>
            <a:avLst/>
            <a:gdLst>
              <a:gd name="connsiteX0" fmla="*/ 0 w 732692"/>
              <a:gd name="connsiteY0" fmla="*/ 693615 h 693615"/>
              <a:gd name="connsiteX1" fmla="*/ 400538 w 732692"/>
              <a:gd name="connsiteY1" fmla="*/ 234461 h 693615"/>
              <a:gd name="connsiteX2" fmla="*/ 732692 w 732692"/>
              <a:gd name="connsiteY2" fmla="*/ 0 h 69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2692" h="693615">
                <a:moveTo>
                  <a:pt x="0" y="693615"/>
                </a:moveTo>
                <a:cubicBezTo>
                  <a:pt x="139211" y="521839"/>
                  <a:pt x="278423" y="350063"/>
                  <a:pt x="400538" y="234461"/>
                </a:cubicBezTo>
                <a:cubicBezTo>
                  <a:pt x="522653" y="118859"/>
                  <a:pt x="732692" y="0"/>
                  <a:pt x="732692" y="0"/>
                </a:cubicBezTo>
              </a:path>
            </a:pathLst>
          </a:custGeom>
          <a:ln w="381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348" y="3933499"/>
            <a:ext cx="946259" cy="576767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 flipH="1">
            <a:off x="2438980" y="4298001"/>
            <a:ext cx="504856" cy="0"/>
          </a:xfrm>
          <a:prstGeom prst="line">
            <a:avLst/>
          </a:prstGeom>
          <a:ln w="3810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527" y="2213033"/>
            <a:ext cx="1184913" cy="890480"/>
          </a:xfrm>
          <a:prstGeom prst="rect">
            <a:avLst/>
          </a:prstGeom>
        </p:spPr>
      </p:pic>
      <p:sp>
        <p:nvSpPr>
          <p:cNvPr id="73" name="Content Placeholder 2"/>
          <p:cNvSpPr txBox="1">
            <a:spLocks/>
          </p:cNvSpPr>
          <p:nvPr/>
        </p:nvSpPr>
        <p:spPr>
          <a:xfrm>
            <a:off x="7010517" y="3181811"/>
            <a:ext cx="1211462" cy="54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dirty="0"/>
              <a:t>Power</a:t>
            </a:r>
          </a:p>
          <a:p>
            <a:pPr marL="0" indent="0" algn="ctr">
              <a:buFont typeface="Arial"/>
              <a:buNone/>
            </a:pPr>
            <a:r>
              <a:rPr lang="en-US" sz="1400" dirty="0"/>
              <a:t>Markets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4299646" y="2827973"/>
            <a:ext cx="415065" cy="3"/>
          </a:xfrm>
          <a:prstGeom prst="line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2"/>
          <p:cNvSpPr txBox="1">
            <a:spLocks/>
          </p:cNvSpPr>
          <p:nvPr/>
        </p:nvSpPr>
        <p:spPr>
          <a:xfrm rot="5400000">
            <a:off x="4299555" y="2656050"/>
            <a:ext cx="1110891" cy="344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dirty="0"/>
              <a:t>Network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 rot="16200000">
            <a:off x="443082" y="3244825"/>
            <a:ext cx="1546068" cy="689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dirty="0"/>
              <a:t>Controlled</a:t>
            </a:r>
          </a:p>
          <a:p>
            <a:pPr marL="0" indent="0" algn="ctr">
              <a:buFont typeface="Arial"/>
              <a:buNone/>
            </a:pPr>
            <a:r>
              <a:rPr lang="en-US" sz="1400" dirty="0"/>
              <a:t>Loads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3871384" y="4095665"/>
            <a:ext cx="5263984" cy="1850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71447" indent="-171447" defTabSz="685788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8C1515"/>
              </a:buClr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1pPr>
            <a:lvl2pPr marL="514341" indent="-171447" defTabSz="685788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.AppleSystemUIFont" charset="-120"/>
              <a:buChar char="-"/>
              <a:defRPr sz="1800">
                <a:latin typeface="+mj-lt"/>
                <a:ea typeface="+mn-ea"/>
                <a:cs typeface="+mn-cs"/>
              </a:defRPr>
            </a:lvl2pPr>
            <a:lvl3pPr marL="857234" indent="-171447" defTabSz="685788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Wingdings" charset="2"/>
              <a:buChar char="§"/>
              <a:defRPr sz="1800">
                <a:latin typeface="+mj-lt"/>
                <a:ea typeface="+mn-ea"/>
                <a:cs typeface="+mn-cs"/>
              </a:defRPr>
            </a:lvl3pPr>
            <a:lvl4pPr marL="1200129" indent="-171447" defTabSz="685788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.AppleSystemUIFont" charset="-120"/>
              <a:buChar char="-"/>
              <a:defRPr sz="1800">
                <a:latin typeface="+mj-lt"/>
                <a:ea typeface="+mn-ea"/>
                <a:cs typeface="+mn-cs"/>
              </a:defRPr>
            </a:lvl4pPr>
            <a:lvl5pPr marL="1543024" indent="-171447" defTabSz="685788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Wingdings" charset="2"/>
              <a:buChar char="§"/>
              <a:defRPr sz="1800">
                <a:latin typeface="+mj-lt"/>
                <a:ea typeface="+mn-ea"/>
                <a:cs typeface="+mn-cs"/>
              </a:defRPr>
            </a:lvl5pPr>
            <a:lvl6pPr marL="1885917" indent="-171447" defTabSz="6857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ea typeface="+mn-ea"/>
                <a:cs typeface="+mn-cs"/>
              </a:defRPr>
            </a:lvl6pPr>
            <a:lvl7pPr marL="2228812" indent="-171447" defTabSz="6857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ea typeface="+mn-ea"/>
                <a:cs typeface="+mn-cs"/>
              </a:defRPr>
            </a:lvl7pPr>
            <a:lvl8pPr marL="2571705" indent="-171447" defTabSz="6857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ea typeface="+mn-ea"/>
                <a:cs typeface="+mn-cs"/>
              </a:defRPr>
            </a:lvl8pPr>
            <a:lvl9pPr marL="2914600" indent="-171447" defTabSz="6857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  "/>
                <a:cs typeface="Avenir  "/>
              </a:rPr>
              <a:t>Automate response to prices while preserving privacy and reliability </a:t>
            </a:r>
          </a:p>
          <a:p>
            <a:r>
              <a:rPr lang="en-US" dirty="0">
                <a:latin typeface="Avenir  "/>
                <a:cs typeface="Avenir  "/>
              </a:rPr>
              <a:t>Coordinate homes to shave peaks and provide grid services</a:t>
            </a:r>
          </a:p>
          <a:p>
            <a:r>
              <a:rPr lang="en-US" dirty="0">
                <a:latin typeface="Avenir  "/>
                <a:cs typeface="Avenir  "/>
              </a:rPr>
              <a:t>Enable smart homes and buildings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2438980" y="4298001"/>
            <a:ext cx="504856" cy="0"/>
          </a:xfrm>
          <a:prstGeom prst="line">
            <a:avLst/>
          </a:prstGeom>
          <a:ln w="3810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225" y="4769334"/>
            <a:ext cx="1681910" cy="4027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4940" y="4736513"/>
            <a:ext cx="1589275" cy="5463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435" y="5248983"/>
            <a:ext cx="2274555" cy="8226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0713" y="5232857"/>
            <a:ext cx="825133" cy="90938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207" y="6242480"/>
            <a:ext cx="9201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venir  "/>
                <a:cs typeface="Avenir  "/>
              </a:rPr>
              <a:t>Stanford/SLAC: Aaron </a:t>
            </a:r>
            <a:r>
              <a:rPr lang="en-US" sz="1500" dirty="0" err="1" smtClean="0">
                <a:latin typeface="Avenir  "/>
                <a:cs typeface="Avenir  "/>
              </a:rPr>
              <a:t>Goldin</a:t>
            </a:r>
            <a:r>
              <a:rPr lang="en-US" sz="1500" dirty="0" smtClean="0">
                <a:latin typeface="Avenir  "/>
                <a:cs typeface="Avenir  "/>
              </a:rPr>
              <a:t>, Gustavo </a:t>
            </a:r>
            <a:r>
              <a:rPr lang="en-US" sz="1500" dirty="0" err="1" smtClean="0">
                <a:latin typeface="Avenir  "/>
                <a:cs typeface="Avenir  "/>
              </a:rPr>
              <a:t>Cezar</a:t>
            </a:r>
            <a:r>
              <a:rPr lang="en-US" sz="1500" dirty="0" smtClean="0">
                <a:latin typeface="Avenir  "/>
                <a:cs typeface="Avenir  "/>
              </a:rPr>
              <a:t>, </a:t>
            </a:r>
            <a:r>
              <a:rPr lang="en-US" sz="1500" dirty="0" err="1" smtClean="0">
                <a:latin typeface="Avenir  "/>
                <a:cs typeface="Avenir  "/>
              </a:rPr>
              <a:t>Junjie</a:t>
            </a:r>
            <a:r>
              <a:rPr lang="en-US" sz="1500" dirty="0" smtClean="0">
                <a:latin typeface="Avenir  "/>
                <a:cs typeface="Avenir  "/>
              </a:rPr>
              <a:t> Qin, Thomas </a:t>
            </a:r>
            <a:r>
              <a:rPr lang="en-US" sz="1500" dirty="0" err="1" smtClean="0">
                <a:latin typeface="Avenir  "/>
                <a:cs typeface="Avenir  "/>
              </a:rPr>
              <a:t>Navidi</a:t>
            </a:r>
            <a:r>
              <a:rPr lang="en-US" sz="1500" dirty="0" smtClean="0">
                <a:latin typeface="Avenir  "/>
                <a:cs typeface="Avenir  "/>
              </a:rPr>
              <a:t>, Matt </a:t>
            </a:r>
            <a:r>
              <a:rPr lang="en-US" sz="1500" dirty="0" err="1" smtClean="0">
                <a:latin typeface="Avenir  "/>
                <a:cs typeface="Avenir  "/>
              </a:rPr>
              <a:t>Kiener</a:t>
            </a:r>
            <a:r>
              <a:rPr lang="en-US" sz="1500" dirty="0" smtClean="0">
                <a:latin typeface="Avenir  "/>
                <a:cs typeface="Avenir  "/>
              </a:rPr>
              <a:t>,  </a:t>
            </a:r>
            <a:r>
              <a:rPr lang="en-US" sz="1500" dirty="0" err="1" smtClean="0">
                <a:latin typeface="Avenir  "/>
                <a:cs typeface="Avenir  "/>
              </a:rPr>
              <a:t>Yuting</a:t>
            </a:r>
            <a:r>
              <a:rPr lang="en-US" sz="1500" dirty="0" smtClean="0">
                <a:latin typeface="Avenir  "/>
                <a:cs typeface="Avenir  "/>
              </a:rPr>
              <a:t> </a:t>
            </a:r>
            <a:r>
              <a:rPr lang="en-US" sz="1500" dirty="0" err="1" smtClean="0">
                <a:latin typeface="Avenir  "/>
                <a:cs typeface="Avenir  "/>
              </a:rPr>
              <a:t>Ji</a:t>
            </a:r>
            <a:r>
              <a:rPr lang="en-US" sz="1500" dirty="0" smtClean="0">
                <a:latin typeface="Avenir  "/>
                <a:cs typeface="Avenir  "/>
              </a:rPr>
              <a:t>, Jonathan </a:t>
            </a:r>
            <a:r>
              <a:rPr lang="en-US" sz="1500" dirty="0" err="1" smtClean="0">
                <a:latin typeface="Avenir  "/>
                <a:cs typeface="Avenir  "/>
              </a:rPr>
              <a:t>Goncalves</a:t>
            </a:r>
            <a:r>
              <a:rPr lang="en-US" sz="1500" dirty="0">
                <a:latin typeface="Avenir  "/>
                <a:cs typeface="Avenir  "/>
              </a:rPr>
              <a:t>, Abbas El </a:t>
            </a:r>
            <a:r>
              <a:rPr lang="en-US" sz="1500" dirty="0" err="1">
                <a:latin typeface="Avenir  "/>
                <a:cs typeface="Avenir  "/>
              </a:rPr>
              <a:t>Gammal</a:t>
            </a:r>
            <a:r>
              <a:rPr lang="en-US" sz="1500" dirty="0">
                <a:latin typeface="Avenir  "/>
                <a:cs typeface="Avenir  "/>
              </a:rPr>
              <a:t>, </a:t>
            </a:r>
            <a:r>
              <a:rPr lang="en-US" sz="1500" dirty="0" err="1">
                <a:latin typeface="Avenir  "/>
                <a:cs typeface="Avenir  "/>
              </a:rPr>
              <a:t>Arun</a:t>
            </a:r>
            <a:r>
              <a:rPr lang="en-US" sz="1500" dirty="0">
                <a:latin typeface="Avenir  "/>
                <a:cs typeface="Avenir  "/>
              </a:rPr>
              <a:t> </a:t>
            </a:r>
            <a:r>
              <a:rPr lang="en-US" sz="1500" dirty="0" err="1" smtClean="0">
                <a:latin typeface="Avenir  "/>
                <a:cs typeface="Avenir  "/>
              </a:rPr>
              <a:t>Majumdar</a:t>
            </a:r>
            <a:r>
              <a:rPr lang="en-US" sz="1500" dirty="0" smtClean="0">
                <a:latin typeface="Avenir  "/>
                <a:cs typeface="Avenir  "/>
              </a:rPr>
              <a:t>, Steven Chu, </a:t>
            </a:r>
            <a:r>
              <a:rPr lang="en-US" sz="1500" dirty="0" err="1" smtClean="0">
                <a:latin typeface="Avenir  "/>
                <a:cs typeface="Avenir  "/>
              </a:rPr>
              <a:t>Sila</a:t>
            </a:r>
            <a:r>
              <a:rPr lang="en-US" sz="1500" dirty="0" smtClean="0">
                <a:latin typeface="Avenir  "/>
                <a:cs typeface="Avenir  "/>
              </a:rPr>
              <a:t> </a:t>
            </a:r>
            <a:r>
              <a:rPr lang="en-US" sz="1500" dirty="0" err="1" smtClean="0">
                <a:latin typeface="Avenir  "/>
                <a:cs typeface="Avenir  "/>
              </a:rPr>
              <a:t>Killicote</a:t>
            </a:r>
            <a:r>
              <a:rPr lang="en-US" sz="1500" dirty="0" smtClean="0">
                <a:latin typeface="Avenir  "/>
                <a:cs typeface="Avenir  "/>
              </a:rPr>
              <a:t>, Claudio </a:t>
            </a:r>
            <a:r>
              <a:rPr lang="en-US" sz="1500" dirty="0" err="1" smtClean="0">
                <a:latin typeface="Avenir  "/>
                <a:cs typeface="Avenir  "/>
              </a:rPr>
              <a:t>Rivetta</a:t>
            </a:r>
            <a:r>
              <a:rPr lang="en-US" sz="1500" dirty="0" smtClean="0">
                <a:latin typeface="Avenir  "/>
                <a:cs typeface="Avenir  "/>
              </a:rPr>
              <a:t>, David </a:t>
            </a:r>
            <a:r>
              <a:rPr lang="en-US" sz="1500" dirty="0" err="1" smtClean="0">
                <a:latin typeface="Avenir  "/>
                <a:cs typeface="Avenir  "/>
              </a:rPr>
              <a:t>Chassin</a:t>
            </a:r>
            <a:r>
              <a:rPr lang="en-US" sz="1500" dirty="0" smtClean="0">
                <a:latin typeface="Avenir  "/>
                <a:cs typeface="Avenir  "/>
              </a:rPr>
              <a:t>.</a:t>
            </a:r>
            <a:endParaRPr lang="en-US" sz="1500" dirty="0">
              <a:latin typeface="Avenir  "/>
              <a:cs typeface="Avenir  "/>
            </a:endParaRPr>
          </a:p>
        </p:txBody>
      </p:sp>
      <p:pic>
        <p:nvPicPr>
          <p:cNvPr id="44" name="Picture 43" descr="POWERNET 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74" y="165125"/>
            <a:ext cx="2094014" cy="8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0276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159436" y="17539"/>
            <a:ext cx="8668852" cy="68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85000"/>
              </a:lnSpc>
              <a:defRPr sz="2400" b="1">
                <a:solidFill>
                  <a:schemeClr val="bg2"/>
                </a:solidFill>
                <a:latin typeface="Arial" charset="0"/>
              </a:defRPr>
            </a:lvl1pPr>
            <a:lvl2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2pPr>
            <a:lvl3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3pPr>
            <a:lvl4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4pPr>
            <a:lvl5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9pPr>
          </a:lstStyle>
          <a:p>
            <a:r>
              <a:rPr lang="en-US" dirty="0">
                <a:solidFill>
                  <a:srgbClr val="800000"/>
                </a:solidFill>
                <a:latin typeface="Avenir Black"/>
                <a:cs typeface="Avenir Black"/>
              </a:rPr>
              <a:t>What is inside </a:t>
            </a:r>
            <a:r>
              <a:rPr lang="en-US" dirty="0" err="1">
                <a:solidFill>
                  <a:srgbClr val="800000"/>
                </a:solidFill>
                <a:latin typeface="Avenir Black"/>
                <a:cs typeface="Avenir Black"/>
              </a:rPr>
              <a:t>Powernet</a:t>
            </a:r>
            <a:r>
              <a:rPr lang="en-US" dirty="0">
                <a:solidFill>
                  <a:srgbClr val="800000"/>
                </a:solidFill>
                <a:latin typeface="Avenir Black"/>
                <a:cs typeface="Avenir Black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07" y="1771788"/>
            <a:ext cx="1197544" cy="119754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0065" y="3192291"/>
            <a:ext cx="3806074" cy="59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eaLnBrk="1" latinLnBrk="0" hangingPunct="1">
              <a:spcBef>
                <a:spcPct val="20000"/>
              </a:spcBef>
              <a:buFont typeface="Arial"/>
              <a:buNone/>
              <a:defRPr sz="1700">
                <a:latin typeface="Avenir Light"/>
                <a:ea typeface="+mn-ea"/>
                <a:cs typeface="Avenir Light"/>
              </a:defRPr>
            </a:lvl1pPr>
            <a:lvl2pPr marL="742950" indent="-285750" eaLnBrk="1" latinLnBrk="0" hangingPunct="1">
              <a:spcBef>
                <a:spcPct val="20000"/>
              </a:spcBef>
              <a:buFont typeface="Arial"/>
              <a:buChar char="–"/>
              <a:defRPr sz="2400">
                <a:latin typeface="Avenir Light"/>
                <a:ea typeface="+mn-ea"/>
                <a:cs typeface="Avenir Light"/>
              </a:defRPr>
            </a:lvl2pPr>
            <a:lvl3pPr marL="1143000" indent="-228600" eaLnBrk="1" latinLnBrk="0" hangingPunct="1">
              <a:spcBef>
                <a:spcPct val="20000"/>
              </a:spcBef>
              <a:buFont typeface="Arial"/>
              <a:buChar char="•"/>
              <a:defRPr sz="2000">
                <a:latin typeface="Avenir Light"/>
                <a:ea typeface="+mn-ea"/>
                <a:cs typeface="Avenir Light"/>
              </a:defRPr>
            </a:lvl3pPr>
            <a:lvl4pPr marL="1600200" indent="-228600" eaLnBrk="1" latinLnBrk="0" hangingPunct="1">
              <a:spcBef>
                <a:spcPct val="20000"/>
              </a:spcBef>
              <a:buFont typeface="Arial"/>
              <a:buChar char="–"/>
              <a:defRPr sz="1800">
                <a:latin typeface="Avenir Light"/>
                <a:ea typeface="+mn-ea"/>
                <a:cs typeface="Avenir Light"/>
              </a:defRPr>
            </a:lvl4pPr>
            <a:lvl5pPr marL="2057400" indent="-228600" eaLnBrk="1" latinLnBrk="0" hangingPunct="1">
              <a:spcBef>
                <a:spcPct val="20000"/>
              </a:spcBef>
              <a:buFont typeface="Arial"/>
              <a:buChar char="»"/>
              <a:defRPr sz="1800">
                <a:latin typeface="Avenir Light"/>
                <a:ea typeface="+mn-ea"/>
                <a:cs typeface="Avenir Light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Distributed Intelligence and Optimization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7863" y="2887358"/>
            <a:ext cx="4003162" cy="353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700" dirty="0"/>
              <a:t>Smart Dimmer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29" y="3901479"/>
            <a:ext cx="2687819" cy="204625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57493" y="5885608"/>
            <a:ext cx="3755498" cy="597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/>
              <a:t>Predictive and Diagnostic Analytics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83638" y="5872393"/>
            <a:ext cx="4003162" cy="59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700" dirty="0"/>
              <a:t>Hardware and Systems in the loop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175" y="3561128"/>
            <a:ext cx="2357608" cy="23951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233" y="1093025"/>
            <a:ext cx="711083" cy="6787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432" y="1093027"/>
            <a:ext cx="1842835" cy="1649776"/>
          </a:xfrm>
          <a:prstGeom prst="rect">
            <a:avLst/>
          </a:prstGeom>
        </p:spPr>
      </p:pic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897407" y="789853"/>
            <a:ext cx="3176881" cy="2409184"/>
            <a:chOff x="1358445" y="701244"/>
            <a:chExt cx="4905119" cy="3613776"/>
          </a:xfrm>
        </p:grpSpPr>
        <p:sp>
          <p:nvSpPr>
            <p:cNvPr id="19" name="Cloud 18"/>
            <p:cNvSpPr/>
            <p:nvPr/>
          </p:nvSpPr>
          <p:spPr>
            <a:xfrm>
              <a:off x="1373043" y="701244"/>
              <a:ext cx="4310285" cy="1287049"/>
            </a:xfrm>
            <a:prstGeom prst="cloud">
              <a:avLst/>
            </a:prstGeom>
            <a:solidFill>
              <a:srgbClr val="008000">
                <a:alpha val="58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8243" y="978151"/>
              <a:ext cx="760209" cy="760209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1416456" y="2815966"/>
              <a:ext cx="4459983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358445" y="2796782"/>
              <a:ext cx="1581012" cy="1507404"/>
              <a:chOff x="1358445" y="2796782"/>
              <a:chExt cx="1581012" cy="1507404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8445" y="3420679"/>
                <a:ext cx="1581012" cy="883507"/>
              </a:xfrm>
              <a:prstGeom prst="rect">
                <a:avLst/>
              </a:prstGeom>
            </p:spPr>
          </p:pic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1771316" y="3018003"/>
                <a:ext cx="825326" cy="514117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sz="1400" dirty="0">
                    <a:solidFill>
                      <a:srgbClr val="800000"/>
                    </a:solidFill>
                  </a:rPr>
                  <a:t>Home</a:t>
                </a:r>
              </a:p>
              <a:p>
                <a:pPr marL="0" indent="0" algn="ctr">
                  <a:buFont typeface="Arial"/>
                  <a:buNone/>
                </a:pPr>
                <a:r>
                  <a:rPr lang="en-US" sz="1400" dirty="0">
                    <a:solidFill>
                      <a:srgbClr val="800000"/>
                    </a:solidFill>
                  </a:rPr>
                  <a:t>Hub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flipV="1">
                <a:off x="2170355" y="2796782"/>
                <a:ext cx="0" cy="22122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5438238" y="1757393"/>
              <a:ext cx="825326" cy="514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 anchorCtr="0">
              <a:normAutofit fontScale="77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Avenir Light"/>
                  <a:ea typeface="+mn-ea"/>
                  <a:cs typeface="Avenir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Avenir Light"/>
                  <a:ea typeface="+mn-ea"/>
                  <a:cs typeface="Avenir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venir Light"/>
                  <a:ea typeface="+mn-ea"/>
                  <a:cs typeface="Avenir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Avenir Light"/>
                  <a:ea typeface="+mn-ea"/>
                  <a:cs typeface="Avenir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Avenir Light"/>
                  <a:ea typeface="+mn-ea"/>
                  <a:cs typeface="Avenir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400" dirty="0">
                  <a:solidFill>
                    <a:srgbClr val="800000"/>
                  </a:solidFill>
                </a:rPr>
                <a:t>Delay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5876439" y="2271510"/>
              <a:ext cx="0" cy="544456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298452" y="1363275"/>
              <a:ext cx="577988" cy="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876439" y="1363276"/>
              <a:ext cx="0" cy="394117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144499" y="1363276"/>
              <a:ext cx="393744" cy="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1814277" y="1063264"/>
              <a:ext cx="2330222" cy="514117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6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Avenir Light"/>
                  <a:ea typeface="+mn-ea"/>
                  <a:cs typeface="Avenir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Avenir Light"/>
                  <a:ea typeface="+mn-ea"/>
                  <a:cs typeface="Avenir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venir Light"/>
                  <a:ea typeface="+mn-ea"/>
                  <a:cs typeface="Avenir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Avenir Light"/>
                  <a:ea typeface="+mn-ea"/>
                  <a:cs typeface="Avenir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Avenir Light"/>
                  <a:ea typeface="+mn-ea"/>
                  <a:cs typeface="Avenir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400" dirty="0">
                  <a:solidFill>
                    <a:srgbClr val="800000"/>
                  </a:solidFill>
                </a:rPr>
                <a:t>Global</a:t>
              </a:r>
            </a:p>
            <a:p>
              <a:pPr marL="0" indent="0" algn="ctr">
                <a:buFont typeface="Arial"/>
                <a:buNone/>
              </a:pPr>
              <a:r>
                <a:rPr lang="en-US" sz="1400" dirty="0">
                  <a:solidFill>
                    <a:srgbClr val="800000"/>
                  </a:solidFill>
                </a:rPr>
                <a:t>Optimization</a:t>
              </a:r>
            </a:p>
            <a:p>
              <a:pPr marL="0" indent="0" algn="ctr">
                <a:buFont typeface="Arial"/>
                <a:buNone/>
              </a:pPr>
              <a:endParaRPr lang="en-US" sz="1400" dirty="0">
                <a:solidFill>
                  <a:srgbClr val="800000"/>
                </a:solidFill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2749042" y="1667522"/>
              <a:ext cx="560887" cy="1039119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990772" y="2801013"/>
              <a:ext cx="1581012" cy="1507404"/>
              <a:chOff x="1358445" y="2796782"/>
              <a:chExt cx="1581012" cy="1507404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8445" y="3420679"/>
                <a:ext cx="1581012" cy="883507"/>
              </a:xfrm>
              <a:prstGeom prst="rect">
                <a:avLst/>
              </a:prstGeom>
            </p:spPr>
          </p:pic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771316" y="3018003"/>
                <a:ext cx="825326" cy="514117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sz="1400" dirty="0">
                    <a:solidFill>
                      <a:srgbClr val="800000"/>
                    </a:solidFill>
                  </a:rPr>
                  <a:t>Home</a:t>
                </a:r>
              </a:p>
              <a:p>
                <a:pPr marL="0" indent="0" algn="ctr">
                  <a:buFont typeface="Arial"/>
                  <a:buNone/>
                </a:pPr>
                <a:r>
                  <a:rPr lang="en-US" sz="1400" dirty="0">
                    <a:solidFill>
                      <a:srgbClr val="800000"/>
                    </a:solidFill>
                  </a:rPr>
                  <a:t>Hub</a:t>
                </a: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V="1">
                <a:off x="2170355" y="2796782"/>
                <a:ext cx="0" cy="22122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4664327" y="2807616"/>
              <a:ext cx="1581012" cy="1507404"/>
              <a:chOff x="1358445" y="2796782"/>
              <a:chExt cx="1581012" cy="150740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8445" y="3420679"/>
                <a:ext cx="1581012" cy="883507"/>
              </a:xfrm>
              <a:prstGeom prst="rect">
                <a:avLst/>
              </a:prstGeom>
            </p:spPr>
          </p:pic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771316" y="3018003"/>
                <a:ext cx="825326" cy="514117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Avenir Light"/>
                    <a:ea typeface="+mn-ea"/>
                    <a:cs typeface="Avenir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sz="1400" dirty="0">
                    <a:solidFill>
                      <a:srgbClr val="800000"/>
                    </a:solidFill>
                  </a:rPr>
                  <a:t>Home</a:t>
                </a:r>
              </a:p>
              <a:p>
                <a:pPr marL="0" indent="0" algn="ctr">
                  <a:buFont typeface="Arial"/>
                  <a:buNone/>
                </a:pPr>
                <a:r>
                  <a:rPr lang="en-US" sz="1400" dirty="0">
                    <a:solidFill>
                      <a:srgbClr val="800000"/>
                    </a:solidFill>
                  </a:rPr>
                  <a:t>Hub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2170355" y="2796782"/>
                <a:ext cx="0" cy="22122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1" name="Picture 40" descr="POWERNET 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74" y="165125"/>
            <a:ext cx="2094014" cy="8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7328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NE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74" y="165125"/>
            <a:ext cx="2094014" cy="824786"/>
          </a:xfrm>
          <a:prstGeom prst="rect">
            <a:avLst/>
          </a:prstGeom>
        </p:spPr>
      </p:pic>
      <p:sp>
        <p:nvSpPr>
          <p:cNvPr id="3" name="Subtitle 3"/>
          <p:cNvSpPr txBox="1">
            <a:spLocks/>
          </p:cNvSpPr>
          <p:nvPr/>
        </p:nvSpPr>
        <p:spPr>
          <a:xfrm>
            <a:off x="152400" y="165125"/>
            <a:ext cx="8229600" cy="458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defRPr kern="1200" spc="2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charset="0"/>
              <a:buChar char="›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charset="0"/>
              <a:buChar char="–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8C1515"/>
                </a:solidFill>
                <a:latin typeface="Avenir Black"/>
                <a:cs typeface="Avenir Black"/>
              </a:rPr>
              <a:t>Smart Dimmer </a:t>
            </a:r>
            <a:endParaRPr lang="en-US" sz="2400" dirty="0">
              <a:solidFill>
                <a:srgbClr val="8C1515"/>
              </a:solidFill>
              <a:latin typeface="Avenir Black"/>
              <a:cs typeface="Avenir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31" y="665992"/>
            <a:ext cx="5257057" cy="346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>
                <a:latin typeface=" Avenir"/>
                <a:ea typeface="Avenir Book" charset="0"/>
                <a:cs typeface=" Avenir"/>
              </a:rPr>
              <a:t>Connect/disconnect power to load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Response of 100µS or less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Interrupt inductive load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>
                <a:latin typeface="Avenir  "/>
                <a:ea typeface="Avenir Book" charset="0"/>
                <a:cs typeface="Avenir  "/>
              </a:rPr>
              <a:t>Reduce output voltage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Accurate within 1%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Reduce power consumption of resistive load by 10% or greater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Control arbitrary load (R, L, C, nonlinear)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>
                <a:latin typeface="Avenir  "/>
                <a:ea typeface="Avenir Book" charset="0"/>
                <a:cs typeface="Avenir  "/>
              </a:rPr>
              <a:t>Operate at 120V or 240V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t="11792" r="7795" b="10642"/>
          <a:stretch/>
        </p:blipFill>
        <p:spPr>
          <a:xfrm>
            <a:off x="6175388" y="1149884"/>
            <a:ext cx="2840196" cy="2642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0316" y="4782111"/>
            <a:ext cx="2712273" cy="124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latin typeface=" Avenir"/>
                <a:ea typeface="Avenir Book" charset="0"/>
                <a:cs typeface=" Avenir"/>
              </a:rPr>
              <a:t>Signal processing and machine learning to identify load models  </a:t>
            </a:r>
            <a:endParaRPr lang="en-US" dirty="0">
              <a:latin typeface="Avenir  "/>
              <a:ea typeface="Avenir Book" charset="0"/>
              <a:cs typeface="Avenir  "/>
            </a:endParaRPr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16" y="4534278"/>
            <a:ext cx="5618480" cy="20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623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159436" y="-44272"/>
            <a:ext cx="8668852" cy="68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85000"/>
              </a:lnSpc>
              <a:defRPr sz="2400" b="1">
                <a:solidFill>
                  <a:schemeClr val="bg2"/>
                </a:solidFill>
                <a:latin typeface="Arial" charset="0"/>
              </a:defRPr>
            </a:lvl1pPr>
            <a:lvl2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2pPr>
            <a:lvl3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3pPr>
            <a:lvl4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4pPr>
            <a:lvl5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Black"/>
                <a:cs typeface="Avenir Black"/>
              </a:rPr>
              <a:t>New Distributed Storage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venir Black"/>
                <a:cs typeface="Avenir Black"/>
              </a:rPr>
              <a:t>Controller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317209" y="1422629"/>
            <a:ext cx="4364645" cy="3332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71447" indent="-171447" defTabSz="685788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8C1515"/>
              </a:buClr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1pPr>
            <a:lvl2pPr marL="514341" indent="-171447" defTabSz="685788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.AppleSystemUIFont" charset="-120"/>
              <a:buChar char="-"/>
              <a:defRPr sz="1800">
                <a:latin typeface="+mj-lt"/>
                <a:ea typeface="+mn-ea"/>
                <a:cs typeface="+mn-cs"/>
              </a:defRPr>
            </a:lvl2pPr>
            <a:lvl3pPr marL="857234" indent="-171447" defTabSz="685788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Wingdings" charset="2"/>
              <a:buChar char="§"/>
              <a:defRPr sz="1800">
                <a:latin typeface="+mj-lt"/>
                <a:ea typeface="+mn-ea"/>
                <a:cs typeface="+mn-cs"/>
              </a:defRPr>
            </a:lvl3pPr>
            <a:lvl4pPr marL="1200129" indent="-171447" defTabSz="685788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.AppleSystemUIFont" charset="-120"/>
              <a:buChar char="-"/>
              <a:defRPr sz="1800">
                <a:latin typeface="+mj-lt"/>
                <a:ea typeface="+mn-ea"/>
                <a:cs typeface="+mn-cs"/>
              </a:defRPr>
            </a:lvl4pPr>
            <a:lvl5pPr marL="1543024" indent="-171447" defTabSz="685788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C1515"/>
              </a:buClr>
              <a:buFont typeface="Wingdings" charset="2"/>
              <a:buChar char="§"/>
              <a:defRPr sz="1800">
                <a:latin typeface="+mj-lt"/>
                <a:ea typeface="+mn-ea"/>
                <a:cs typeface="+mn-cs"/>
              </a:defRPr>
            </a:lvl5pPr>
            <a:lvl6pPr marL="1885917" indent="-171447" defTabSz="6857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ea typeface="+mn-ea"/>
                <a:cs typeface="+mn-cs"/>
              </a:defRPr>
            </a:lvl6pPr>
            <a:lvl7pPr marL="2228812" indent="-171447" defTabSz="6857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ea typeface="+mn-ea"/>
                <a:cs typeface="+mn-cs"/>
              </a:defRPr>
            </a:lvl7pPr>
            <a:lvl8pPr marL="2571705" indent="-171447" defTabSz="6857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ea typeface="+mn-ea"/>
                <a:cs typeface="+mn-cs"/>
              </a:defRPr>
            </a:lvl8pPr>
            <a:lvl9pPr marL="2914600" indent="-171447" defTabSz="6857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  "/>
                <a:cs typeface="Avenir  "/>
              </a:rPr>
              <a:t>Increases solar PV penetration to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venir  "/>
                <a:cs typeface="Avenir  "/>
              </a:rPr>
              <a:t>30% from 10% without coordination </a:t>
            </a:r>
          </a:p>
          <a:p>
            <a:pPr lvl="1">
              <a:buNone/>
            </a:pPr>
            <a:endParaRPr lang="en-US" sz="2000" dirty="0">
              <a:latin typeface="Avenir  "/>
              <a:cs typeface="Avenir  "/>
            </a:endParaRPr>
          </a:p>
          <a:p>
            <a:r>
              <a:rPr lang="en-US" dirty="0">
                <a:solidFill>
                  <a:srgbClr val="0000FF"/>
                </a:solidFill>
                <a:latin typeface="Avenir  "/>
                <a:cs typeface="Avenir  "/>
              </a:rPr>
              <a:t>Captures close to 80% of</a:t>
            </a:r>
            <a:r>
              <a:rPr lang="en-US" dirty="0">
                <a:latin typeface="Avenir  "/>
                <a:cs typeface="Avenir  "/>
              </a:rPr>
              <a:t> </a:t>
            </a:r>
            <a:r>
              <a:rPr lang="en-US" dirty="0" smtClean="0">
                <a:latin typeface="Avenir  "/>
                <a:cs typeface="Avenir  "/>
              </a:rPr>
              <a:t>arbitrage </a:t>
            </a:r>
            <a:r>
              <a:rPr lang="en-US" dirty="0">
                <a:latin typeface="Avenir  "/>
                <a:cs typeface="Avenir  "/>
              </a:rPr>
              <a:t>profit of a </a:t>
            </a:r>
            <a:r>
              <a:rPr lang="en-US" dirty="0" smtClean="0">
                <a:latin typeface="Avenir  "/>
                <a:cs typeface="Avenir  "/>
              </a:rPr>
              <a:t> perfect </a:t>
            </a:r>
            <a:r>
              <a:rPr lang="en-US" dirty="0">
                <a:latin typeface="Avenir  "/>
                <a:cs typeface="Avenir  "/>
              </a:rPr>
              <a:t>foresight controller</a:t>
            </a:r>
          </a:p>
          <a:p>
            <a:pPr lvl="1"/>
            <a:endParaRPr lang="en-US" sz="2000" dirty="0">
              <a:latin typeface="Avenir  "/>
              <a:cs typeface="Avenir  "/>
            </a:endParaRPr>
          </a:p>
          <a:p>
            <a:r>
              <a:rPr lang="en-US" dirty="0">
                <a:latin typeface="Avenir  "/>
                <a:cs typeface="Avenir  "/>
              </a:rPr>
              <a:t>These benefits are achieved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venir  "/>
                <a:cs typeface="Avenir  "/>
              </a:rPr>
              <a:t>with hourly updates between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venir  "/>
                <a:cs typeface="Avenir  "/>
              </a:rPr>
              <a:t>local and global controllers</a:t>
            </a:r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327013" y="5711519"/>
            <a:ext cx="8461206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venir  "/>
                <a:cs typeface="Avenir  "/>
              </a:rPr>
              <a:t>*K. </a:t>
            </a:r>
            <a:r>
              <a:rPr lang="en-US" sz="1400" dirty="0" smtClean="0">
                <a:latin typeface="Avenir  "/>
                <a:cs typeface="Avenir  "/>
              </a:rPr>
              <a:t>Anderson, </a:t>
            </a:r>
            <a:r>
              <a:rPr lang="en-US" sz="1400" dirty="0">
                <a:latin typeface="Avenir  "/>
                <a:cs typeface="Avenir  "/>
              </a:rPr>
              <a:t>R. </a:t>
            </a:r>
            <a:r>
              <a:rPr lang="en-US" sz="1400" dirty="0" err="1">
                <a:latin typeface="Avenir  "/>
                <a:cs typeface="Avenir  "/>
              </a:rPr>
              <a:t>Rajagopal</a:t>
            </a:r>
            <a:r>
              <a:rPr lang="en-US" sz="1400" dirty="0">
                <a:latin typeface="Avenir  "/>
                <a:cs typeface="Avenir  "/>
              </a:rPr>
              <a:t>, and A. El </a:t>
            </a:r>
            <a:r>
              <a:rPr lang="en-US" sz="1400" dirty="0" err="1">
                <a:latin typeface="Avenir  "/>
                <a:cs typeface="Avenir  "/>
              </a:rPr>
              <a:t>Gamal</a:t>
            </a:r>
            <a:r>
              <a:rPr lang="en-US" sz="1400" dirty="0">
                <a:latin typeface="Avenir  "/>
                <a:cs typeface="Avenir  "/>
              </a:rPr>
              <a:t>, “Coordination of distributed storage under temporal and spatial data asymmetry,” submitted to IEEE Trans. On Smart Grid.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806" y="1081863"/>
            <a:ext cx="4044413" cy="4010823"/>
          </a:xfrm>
          <a:prstGeom prst="rect">
            <a:avLst/>
          </a:prstGeom>
        </p:spPr>
      </p:pic>
      <p:pic>
        <p:nvPicPr>
          <p:cNvPr id="8" name="Picture 7" descr="POWERNE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74" y="165125"/>
            <a:ext cx="2094014" cy="8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9750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59436" y="3727"/>
            <a:ext cx="8843454" cy="58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85000"/>
              </a:lnSpc>
              <a:defRPr sz="2400" b="1">
                <a:solidFill>
                  <a:schemeClr val="bg2"/>
                </a:solidFill>
                <a:latin typeface="Arial" charset="0"/>
              </a:defRPr>
            </a:lvl1pPr>
            <a:lvl2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2pPr>
            <a:lvl3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3pPr>
            <a:lvl4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4pPr>
            <a:lvl5pPr eaLnBrk="1" hangingPunct="1">
              <a:lnSpc>
                <a:spcPct val="85000"/>
              </a:lnSpc>
              <a:defRPr sz="2400">
                <a:solidFill>
                  <a:schemeClr val="bg2"/>
                </a:solidFill>
                <a:latin typeface="Arial" charset="0"/>
              </a:defRPr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  <a:latin typeface="Avenir Black"/>
                <a:cs typeface="Avenir Black"/>
              </a:rPr>
              <a:t>Cyber, physical and economic requirements for coordination </a:t>
            </a:r>
            <a:endParaRPr lang="en-US" dirty="0">
              <a:solidFill>
                <a:srgbClr val="800000"/>
              </a:solidFill>
              <a:latin typeface="Avenir Black"/>
              <a:cs typeface="Avenir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639" y="716246"/>
            <a:ext cx="3373967" cy="1681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021" y="2622658"/>
            <a:ext cx="3217919" cy="1737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848" y="4484416"/>
            <a:ext cx="3360042" cy="17497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12" y="1255890"/>
            <a:ext cx="4858690" cy="453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767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21619</TotalTime>
  <Words>520</Words>
  <Application>Microsoft Macintosh PowerPoint</Application>
  <PresentationFormat>On-screen Show (4:3)</PresentationFormat>
  <Paragraphs>115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Coordinating Energy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Rajagopal</dc:creator>
  <cp:lastModifiedBy>Ram Rajagopal</cp:lastModifiedBy>
  <cp:revision>1140</cp:revision>
  <cp:lastPrinted>2015-03-31T09:27:50Z</cp:lastPrinted>
  <dcterms:created xsi:type="dcterms:W3CDTF">2015-03-25T05:03:21Z</dcterms:created>
  <dcterms:modified xsi:type="dcterms:W3CDTF">2017-06-06T20:46:56Z</dcterms:modified>
</cp:coreProperties>
</file>