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</p:sldMasterIdLst>
  <p:notesMasterIdLst>
    <p:notesMasterId r:id="rId16"/>
  </p:notesMasterIdLst>
  <p:sldIdLst>
    <p:sldId id="256" r:id="rId2"/>
    <p:sldId id="257" r:id="rId3"/>
    <p:sldId id="272" r:id="rId4"/>
    <p:sldId id="258" r:id="rId5"/>
    <p:sldId id="259" r:id="rId6"/>
    <p:sldId id="261" r:id="rId7"/>
    <p:sldId id="264" r:id="rId8"/>
    <p:sldId id="276" r:id="rId9"/>
    <p:sldId id="263" r:id="rId10"/>
    <p:sldId id="265" r:id="rId11"/>
    <p:sldId id="277" r:id="rId12"/>
    <p:sldId id="273" r:id="rId13"/>
    <p:sldId id="271" r:id="rId14"/>
    <p:sldId id="274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9" d="100"/>
          <a:sy n="149" d="100"/>
        </p:scale>
        <p:origin x="-104" y="-2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50300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799" y="4343398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Come up with a relevant use case (or use cases) which can resonate with the launch crowd. (Work that up as an example(s)) 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-Look at social explorer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100" b="1" dirty="0" smtClean="0">
                <a:solidFill>
                  <a:srgbClr val="000000"/>
                </a:solidFill>
              </a:rPr>
              <a:t>Graphs are inherently more suitable than RDBMS for making sense of complex interdependencies central to managing and operating the smart grid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Font typeface="Arial"/>
              <a:buNone/>
              <a:defRPr sz="5200" b="0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rgbClr val="980000"/>
              </a:buClr>
              <a:buFont typeface="Arial"/>
              <a:buNone/>
              <a:defRPr sz="5200">
                <a:solidFill>
                  <a:srgbClr val="980000"/>
                </a:solidFill>
              </a:defRPr>
            </a:lvl2pPr>
            <a:lvl3pPr lvl="2" indent="0" algn="ctr">
              <a:spcBef>
                <a:spcPts val="0"/>
              </a:spcBef>
              <a:buClr>
                <a:srgbClr val="980000"/>
              </a:buClr>
              <a:buFont typeface="Arial"/>
              <a:buNone/>
              <a:defRPr sz="5200">
                <a:solidFill>
                  <a:srgbClr val="980000"/>
                </a:solidFill>
              </a:defRPr>
            </a:lvl3pPr>
            <a:lvl4pPr lvl="3" indent="0" algn="ctr">
              <a:spcBef>
                <a:spcPts val="0"/>
              </a:spcBef>
              <a:buClr>
                <a:srgbClr val="980000"/>
              </a:buClr>
              <a:buFont typeface="Arial"/>
              <a:buNone/>
              <a:defRPr sz="5200">
                <a:solidFill>
                  <a:srgbClr val="980000"/>
                </a:solidFill>
              </a:defRPr>
            </a:lvl4pPr>
            <a:lvl5pPr lvl="4" indent="0" algn="ctr">
              <a:spcBef>
                <a:spcPts val="0"/>
              </a:spcBef>
              <a:buClr>
                <a:srgbClr val="980000"/>
              </a:buClr>
              <a:buFont typeface="Arial"/>
              <a:buNone/>
              <a:defRPr sz="5200">
                <a:solidFill>
                  <a:srgbClr val="980000"/>
                </a:solidFill>
              </a:defRPr>
            </a:lvl5pPr>
            <a:lvl6pPr lvl="5" indent="0" algn="ctr">
              <a:spcBef>
                <a:spcPts val="0"/>
              </a:spcBef>
              <a:buClr>
                <a:srgbClr val="980000"/>
              </a:buClr>
              <a:buFont typeface="Arial"/>
              <a:buNone/>
              <a:defRPr sz="5200">
                <a:solidFill>
                  <a:srgbClr val="980000"/>
                </a:solidFill>
              </a:defRPr>
            </a:lvl6pPr>
            <a:lvl7pPr lvl="6" indent="0" algn="ctr">
              <a:spcBef>
                <a:spcPts val="0"/>
              </a:spcBef>
              <a:buClr>
                <a:srgbClr val="980000"/>
              </a:buClr>
              <a:buFont typeface="Arial"/>
              <a:buNone/>
              <a:defRPr sz="5200">
                <a:solidFill>
                  <a:srgbClr val="980000"/>
                </a:solidFill>
              </a:defRPr>
            </a:lvl7pPr>
            <a:lvl8pPr lvl="7" indent="0" algn="ctr">
              <a:spcBef>
                <a:spcPts val="0"/>
              </a:spcBef>
              <a:buClr>
                <a:srgbClr val="980000"/>
              </a:buClr>
              <a:buFont typeface="Arial"/>
              <a:buNone/>
              <a:defRPr sz="5200">
                <a:solidFill>
                  <a:srgbClr val="980000"/>
                </a:solidFill>
              </a:defRPr>
            </a:lvl8pPr>
            <a:lvl9pPr lvl="8" indent="0" algn="ctr">
              <a:spcBef>
                <a:spcPts val="0"/>
              </a:spcBef>
              <a:buClr>
                <a:srgbClr val="980000"/>
              </a:buClr>
              <a:buFont typeface="Arial"/>
              <a:buNone/>
              <a:defRPr sz="5200">
                <a:solidFill>
                  <a:srgbClr val="980000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B93105"/>
              </a:buClr>
              <a:buFont typeface="Arial"/>
              <a:buNone/>
              <a:defRPr sz="2800" b="0" i="0" u="none" strike="noStrike" cap="none">
                <a:solidFill>
                  <a:srgbClr val="B9310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595959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595959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595959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595959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595959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3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rgbClr val="886ACE"/>
                </a:solidFill>
                <a:latin typeface="Montserrat" pitchFamily="50" charset="0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None/>
              <a:defRPr sz="2200" b="0" baseline="0">
                <a:solidFill>
                  <a:srgbClr val="6A6A6A"/>
                </a:solidFill>
                <a:latin typeface="Montserrat" pitchFamily="50" charset="0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>
                <a:solidFill>
                  <a:srgbClr val="6A6A6A"/>
                </a:solidFill>
                <a:latin typeface="Montserrat" pitchFamily="50" charset="0"/>
              </a:defRPr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>
                <a:solidFill>
                  <a:srgbClr val="6A6A6A"/>
                </a:solidFill>
                <a:latin typeface="Montserrat" pitchFamily="50" charset="0"/>
              </a:defRPr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>
                <a:solidFill>
                  <a:srgbClr val="6A6A6A"/>
                </a:solidFill>
                <a:latin typeface="Montserrat" pitchFamily="50" charset="0"/>
              </a:defRPr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>
                <a:solidFill>
                  <a:srgbClr val="6A6A6A"/>
                </a:solidFill>
                <a:latin typeface="Montserrat" pitchFamily="50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2A3E3-541F-47ED-9E3E-EB3EC62D59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4"/>
          </p:nvPr>
        </p:nvSpPr>
        <p:spPr>
          <a:xfrm>
            <a:off x="865188" y="4767263"/>
            <a:ext cx="5545444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 IEEE Women in Engineering International Leadership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67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Font typeface="Arial"/>
              <a:buNone/>
              <a:defRPr sz="2800" b="0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rgbClr val="980000"/>
              </a:buClr>
              <a:buFont typeface="Arial"/>
              <a:buNone/>
              <a:defRPr sz="2800">
                <a:solidFill>
                  <a:srgbClr val="980000"/>
                </a:solidFill>
              </a:defRPr>
            </a:lvl2pPr>
            <a:lvl3pPr lvl="2" indent="0">
              <a:spcBef>
                <a:spcPts val="0"/>
              </a:spcBef>
              <a:buClr>
                <a:srgbClr val="980000"/>
              </a:buClr>
              <a:buFont typeface="Arial"/>
              <a:buNone/>
              <a:defRPr sz="2800">
                <a:solidFill>
                  <a:srgbClr val="980000"/>
                </a:solidFill>
              </a:defRPr>
            </a:lvl3pPr>
            <a:lvl4pPr lvl="3" indent="0">
              <a:spcBef>
                <a:spcPts val="0"/>
              </a:spcBef>
              <a:buClr>
                <a:srgbClr val="980000"/>
              </a:buClr>
              <a:buFont typeface="Arial"/>
              <a:buNone/>
              <a:defRPr sz="2800">
                <a:solidFill>
                  <a:srgbClr val="980000"/>
                </a:solidFill>
              </a:defRPr>
            </a:lvl4pPr>
            <a:lvl5pPr lvl="4" indent="0">
              <a:spcBef>
                <a:spcPts val="0"/>
              </a:spcBef>
              <a:buClr>
                <a:srgbClr val="980000"/>
              </a:buClr>
              <a:buFont typeface="Arial"/>
              <a:buNone/>
              <a:defRPr sz="2800">
                <a:solidFill>
                  <a:srgbClr val="980000"/>
                </a:solidFill>
              </a:defRPr>
            </a:lvl5pPr>
            <a:lvl6pPr lvl="5" indent="0">
              <a:spcBef>
                <a:spcPts val="0"/>
              </a:spcBef>
              <a:buClr>
                <a:srgbClr val="980000"/>
              </a:buClr>
              <a:buFont typeface="Arial"/>
              <a:buNone/>
              <a:defRPr sz="2800">
                <a:solidFill>
                  <a:srgbClr val="980000"/>
                </a:solidFill>
              </a:defRPr>
            </a:lvl6pPr>
            <a:lvl7pPr lvl="6" indent="0">
              <a:spcBef>
                <a:spcPts val="0"/>
              </a:spcBef>
              <a:buClr>
                <a:srgbClr val="980000"/>
              </a:buClr>
              <a:buFont typeface="Arial"/>
              <a:buNone/>
              <a:defRPr sz="2800">
                <a:solidFill>
                  <a:srgbClr val="980000"/>
                </a:solidFill>
              </a:defRPr>
            </a:lvl7pPr>
            <a:lvl8pPr lvl="7" indent="0">
              <a:spcBef>
                <a:spcPts val="0"/>
              </a:spcBef>
              <a:buClr>
                <a:srgbClr val="980000"/>
              </a:buClr>
              <a:buFont typeface="Arial"/>
              <a:buNone/>
              <a:defRPr sz="2800">
                <a:solidFill>
                  <a:srgbClr val="980000"/>
                </a:solidFill>
              </a:defRPr>
            </a:lvl8pPr>
            <a:lvl9pPr lvl="8" indent="0">
              <a:spcBef>
                <a:spcPts val="0"/>
              </a:spcBef>
              <a:buClr>
                <a:srgbClr val="980000"/>
              </a:buClr>
              <a:buFont typeface="Arial"/>
              <a:buNone/>
              <a:defRPr sz="2800">
                <a:solidFill>
                  <a:srgbClr val="980000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Font typeface="Arial"/>
              <a:buNone/>
              <a:defRPr sz="2800" b="0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Font typeface="Arial"/>
              <a:buNone/>
              <a:defRPr sz="2800" b="0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rgbClr val="980000"/>
              </a:buClr>
              <a:buFont typeface="Arial"/>
              <a:buNone/>
              <a:defRPr sz="2800">
                <a:solidFill>
                  <a:srgbClr val="980000"/>
                </a:solidFill>
              </a:defRPr>
            </a:lvl2pPr>
            <a:lvl3pPr lvl="2" indent="0">
              <a:spcBef>
                <a:spcPts val="0"/>
              </a:spcBef>
              <a:buClr>
                <a:srgbClr val="980000"/>
              </a:buClr>
              <a:buFont typeface="Arial"/>
              <a:buNone/>
              <a:defRPr sz="2800">
                <a:solidFill>
                  <a:srgbClr val="980000"/>
                </a:solidFill>
              </a:defRPr>
            </a:lvl3pPr>
            <a:lvl4pPr lvl="3" indent="0">
              <a:spcBef>
                <a:spcPts val="0"/>
              </a:spcBef>
              <a:buClr>
                <a:srgbClr val="980000"/>
              </a:buClr>
              <a:buFont typeface="Arial"/>
              <a:buNone/>
              <a:defRPr sz="2800">
                <a:solidFill>
                  <a:srgbClr val="980000"/>
                </a:solidFill>
              </a:defRPr>
            </a:lvl4pPr>
            <a:lvl5pPr lvl="4" indent="0">
              <a:spcBef>
                <a:spcPts val="0"/>
              </a:spcBef>
              <a:buClr>
                <a:srgbClr val="980000"/>
              </a:buClr>
              <a:buFont typeface="Arial"/>
              <a:buNone/>
              <a:defRPr sz="2800">
                <a:solidFill>
                  <a:srgbClr val="980000"/>
                </a:solidFill>
              </a:defRPr>
            </a:lvl5pPr>
            <a:lvl6pPr lvl="5" indent="0">
              <a:spcBef>
                <a:spcPts val="0"/>
              </a:spcBef>
              <a:buClr>
                <a:srgbClr val="980000"/>
              </a:buClr>
              <a:buFont typeface="Arial"/>
              <a:buNone/>
              <a:defRPr sz="2800">
                <a:solidFill>
                  <a:srgbClr val="980000"/>
                </a:solidFill>
              </a:defRPr>
            </a:lvl6pPr>
            <a:lvl7pPr lvl="6" indent="0">
              <a:spcBef>
                <a:spcPts val="0"/>
              </a:spcBef>
              <a:buClr>
                <a:srgbClr val="980000"/>
              </a:buClr>
              <a:buFont typeface="Arial"/>
              <a:buNone/>
              <a:defRPr sz="2800">
                <a:solidFill>
                  <a:srgbClr val="980000"/>
                </a:solidFill>
              </a:defRPr>
            </a:lvl7pPr>
            <a:lvl8pPr lvl="7" indent="0">
              <a:spcBef>
                <a:spcPts val="0"/>
              </a:spcBef>
              <a:buClr>
                <a:srgbClr val="980000"/>
              </a:buClr>
              <a:buFont typeface="Arial"/>
              <a:buNone/>
              <a:defRPr sz="2800">
                <a:solidFill>
                  <a:srgbClr val="980000"/>
                </a:solidFill>
              </a:defRPr>
            </a:lvl8pPr>
            <a:lvl9pPr lvl="8" indent="0">
              <a:spcBef>
                <a:spcPts val="0"/>
              </a:spcBef>
              <a:buClr>
                <a:srgbClr val="980000"/>
              </a:buClr>
              <a:buFont typeface="Arial"/>
              <a:buNone/>
              <a:defRPr sz="2800">
                <a:solidFill>
                  <a:srgbClr val="980000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Font typeface="Arial"/>
              <a:buNone/>
              <a:defRPr sz="2400" b="0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84" r:id="rId12"/>
    <p:sldLayoutId id="214748368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png"/><Relationship Id="rId7" Type="http://schemas.openxmlformats.org/officeDocument/2006/relationships/image" Target="../media/image10.jpg"/><Relationship Id="rId8" Type="http://schemas.openxmlformats.org/officeDocument/2006/relationships/image" Target="../media/image11.jpg"/><Relationship Id="rId9" Type="http://schemas.openxmlformats.org/officeDocument/2006/relationships/image" Target="../media/image12.jpg"/><Relationship Id="rId10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25000"/>
              <a:buFont typeface="Arial"/>
              <a:buNone/>
            </a:pPr>
            <a:r>
              <a:rPr lang="en-US" dirty="0" smtClean="0"/>
              <a:t>Grid Data Science </a:t>
            </a:r>
            <a:br>
              <a:rPr lang="en-US" dirty="0" smtClean="0"/>
            </a:br>
            <a:r>
              <a:rPr lang="en-US" dirty="0" smtClean="0"/>
              <a:t>for Smart Grid</a:t>
            </a:r>
            <a:endParaRPr lang="en" sz="5200" b="0" i="0" u="none" strike="noStrike" cap="none" dirty="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11196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28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Data Models, Platforms and Anal</a:t>
            </a:r>
            <a:r>
              <a:rPr lang="en" dirty="0" smtClean="0"/>
              <a:t>ytics </a:t>
            </a:r>
            <a:r>
              <a:rPr lang="en" sz="28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 Accelerate </a:t>
            </a:r>
            <a:r>
              <a:rPr lang="en-US" sz="28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Smart Grid</a:t>
            </a:r>
            <a:r>
              <a:rPr lang="en" sz="28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smtClean="0"/>
              <a:t>R&amp;D</a:t>
            </a:r>
            <a:endParaRPr lang="en-US" sz="2800" b="0" i="0" u="none" strike="noStrike" cap="none" dirty="0" smtClean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en" sz="2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176"/>
          <p:cNvSpPr txBox="1">
            <a:spLocks/>
          </p:cNvSpPr>
          <p:nvPr/>
        </p:nvSpPr>
        <p:spPr>
          <a:xfrm>
            <a:off x="464100" y="3891430"/>
            <a:ext cx="8520599" cy="11196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25000"/>
            </a:pPr>
            <a:r>
              <a:rPr lang="en-US" sz="2400" dirty="0" smtClean="0">
                <a:solidFill>
                  <a:srgbClr val="800000"/>
                </a:solidFill>
              </a:rPr>
              <a:t>Sila Kiliccote</a:t>
            </a:r>
          </a:p>
          <a:p>
            <a:pPr>
              <a:buSzPct val="25000"/>
            </a:pPr>
            <a:r>
              <a:rPr lang="en-US" sz="2400" dirty="0" err="1" smtClean="0"/>
              <a:t>silak@slac.stanford.edu</a:t>
            </a:r>
            <a:endParaRPr lang="en-US" sz="2400" dirty="0" smtClean="0"/>
          </a:p>
          <a:p>
            <a:pPr>
              <a:buSzPct val="25000"/>
            </a:pPr>
            <a:r>
              <a:rPr lang="en-US" sz="2000" dirty="0" smtClean="0"/>
              <a:t>LIDS/IDSS Workshop on Smart Urban Infrastructures, May 12, 2017</a:t>
            </a:r>
            <a:endParaRPr lang="en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311700" y="1924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25000"/>
              <a:buFont typeface="Arial"/>
              <a:buNone/>
            </a:pPr>
            <a:r>
              <a:rPr lang="en-US" dirty="0" smtClean="0"/>
              <a:t>Distribution Grid as a key application space:</a:t>
            </a:r>
            <a:br>
              <a:rPr lang="en-US" dirty="0" smtClean="0"/>
            </a:br>
            <a:r>
              <a:rPr lang="en" sz="2800" b="0" i="0" u="none" strike="noStrike" cap="none" dirty="0" smtClean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VADER </a:t>
            </a:r>
            <a:r>
              <a:rPr lang="en" sz="2800" b="0" i="0" u="none" strike="noStrike" cap="none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- Visualization and Analytics for DERs</a:t>
            </a:r>
          </a:p>
        </p:txBody>
      </p:sp>
      <p:pic>
        <p:nvPicPr>
          <p:cNvPr id="259" name="Shape 2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75" y="1158750"/>
            <a:ext cx="6415047" cy="2483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 rotWithShape="1">
          <a:blip r:embed="rId4">
            <a:alphaModFix/>
          </a:blip>
          <a:srcRect l="-836" b="37868"/>
          <a:stretch/>
        </p:blipFill>
        <p:spPr>
          <a:xfrm>
            <a:off x="4584700" y="3036475"/>
            <a:ext cx="4559300" cy="2107023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/>
          <p:nvPr/>
        </p:nvSpPr>
        <p:spPr>
          <a:xfrm>
            <a:off x="239525" y="4854375"/>
            <a:ext cx="6569099" cy="76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Funded by DOE, </a:t>
            </a:r>
            <a:r>
              <a:rPr lang="en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SunShot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Initiative</a:t>
            </a:r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Shape 2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8857" y="2246088"/>
            <a:ext cx="1063200" cy="68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Shape 2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6224" y="1674588"/>
            <a:ext cx="2136599" cy="80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/>
          <p:nvPr/>
        </p:nvSpPr>
        <p:spPr>
          <a:xfrm rot="-5400000">
            <a:off x="-1679648" y="2550375"/>
            <a:ext cx="4292399" cy="400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Open-source </a:t>
            </a:r>
            <a:r>
              <a:rPr lang="en" sz="20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python libraries &amp; workflow</a:t>
            </a:r>
          </a:p>
        </p:txBody>
      </p:sp>
      <p:sp>
        <p:nvSpPr>
          <p:cNvPr id="279" name="Shape 279"/>
          <p:cNvSpPr/>
          <p:nvPr/>
        </p:nvSpPr>
        <p:spPr>
          <a:xfrm>
            <a:off x="914400" y="914400"/>
            <a:ext cx="1964099" cy="407700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cleansing, management</a:t>
            </a:r>
          </a:p>
        </p:txBody>
      </p:sp>
      <p:sp>
        <p:nvSpPr>
          <p:cNvPr id="280" name="Shape 280"/>
          <p:cNvSpPr/>
          <p:nvPr/>
        </p:nvSpPr>
        <p:spPr>
          <a:xfrm>
            <a:off x="914400" y="1377123"/>
            <a:ext cx="1964099" cy="407700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Demand feature extraction</a:t>
            </a:r>
          </a:p>
        </p:txBody>
      </p:sp>
      <p:sp>
        <p:nvSpPr>
          <p:cNvPr id="281" name="Shape 281"/>
          <p:cNvSpPr/>
          <p:nvPr/>
        </p:nvSpPr>
        <p:spPr>
          <a:xfrm>
            <a:off x="914400" y="1839847"/>
            <a:ext cx="1964099" cy="407700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Targeting</a:t>
            </a:r>
          </a:p>
        </p:txBody>
      </p:sp>
      <p:sp>
        <p:nvSpPr>
          <p:cNvPr id="282" name="Shape 282"/>
          <p:cNvSpPr/>
          <p:nvPr/>
        </p:nvSpPr>
        <p:spPr>
          <a:xfrm>
            <a:off x="914400" y="2302571"/>
            <a:ext cx="1964099" cy="407700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Segmentation</a:t>
            </a:r>
          </a:p>
        </p:txBody>
      </p:sp>
      <p:sp>
        <p:nvSpPr>
          <p:cNvPr id="283" name="Shape 283"/>
          <p:cNvSpPr/>
          <p:nvPr/>
        </p:nvSpPr>
        <p:spPr>
          <a:xfrm>
            <a:off x="914400" y="2765294"/>
            <a:ext cx="1964099" cy="407700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Response models</a:t>
            </a:r>
          </a:p>
        </p:txBody>
      </p:sp>
      <p:sp>
        <p:nvSpPr>
          <p:cNvPr id="284" name="Shape 284"/>
          <p:cNvSpPr/>
          <p:nvPr/>
        </p:nvSpPr>
        <p:spPr>
          <a:xfrm>
            <a:off x="914400" y="3228017"/>
            <a:ext cx="1964099" cy="407700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Measurement  &amp;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Verification</a:t>
            </a:r>
          </a:p>
        </p:txBody>
      </p:sp>
      <p:sp>
        <p:nvSpPr>
          <p:cNvPr id="285" name="Shape 285"/>
          <p:cNvSpPr/>
          <p:nvPr/>
        </p:nvSpPr>
        <p:spPr>
          <a:xfrm>
            <a:off x="931333" y="3690742"/>
            <a:ext cx="1964099" cy="407700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Forecasting</a:t>
            </a:r>
          </a:p>
        </p:txBody>
      </p:sp>
      <p:sp>
        <p:nvSpPr>
          <p:cNvPr id="286" name="Shape 286"/>
          <p:cNvSpPr/>
          <p:nvPr/>
        </p:nvSpPr>
        <p:spPr>
          <a:xfrm>
            <a:off x="931333" y="4153466"/>
            <a:ext cx="1964099" cy="407700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Pricing</a:t>
            </a:r>
          </a:p>
        </p:txBody>
      </p:sp>
      <p:sp>
        <p:nvSpPr>
          <p:cNvPr id="287" name="Shape 287"/>
          <p:cNvSpPr/>
          <p:nvPr/>
        </p:nvSpPr>
        <p:spPr>
          <a:xfrm rot="-5400000">
            <a:off x="1216246" y="2550375"/>
            <a:ext cx="3900900" cy="4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Visualization &amp; exploration website</a:t>
            </a:r>
          </a:p>
        </p:txBody>
      </p:sp>
      <p:sp>
        <p:nvSpPr>
          <p:cNvPr id="288" name="Shape 288"/>
          <p:cNvSpPr/>
          <p:nvPr/>
        </p:nvSpPr>
        <p:spPr>
          <a:xfrm rot="-5400000">
            <a:off x="4167275" y="2563051"/>
            <a:ext cx="4439399" cy="4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Adoption, partnership and support</a:t>
            </a:r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8189" y="645887"/>
            <a:ext cx="866400" cy="61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96796" y="817337"/>
            <a:ext cx="1191599" cy="26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30867" y="2467496"/>
            <a:ext cx="911999" cy="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08885" y="3846287"/>
            <a:ext cx="1954200" cy="26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Shape 29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671602" y="4203005"/>
            <a:ext cx="1278600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 descr="Screen Shot 2015-04-11 at 11.11.21 PM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61760" y="1223755"/>
            <a:ext cx="2573999" cy="140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 descr="Screen Shot 2015-04-11 at 11.14.30 PM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61760" y="2881107"/>
            <a:ext cx="2573999" cy="140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869934" y="1417392"/>
            <a:ext cx="1536599" cy="2570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/>
          <p:nvPr/>
        </p:nvSpPr>
        <p:spPr>
          <a:xfrm>
            <a:off x="0" y="0"/>
            <a:ext cx="9143999" cy="39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alibri"/>
              <a:buNone/>
            </a:pPr>
            <a:r>
              <a:rPr lang="en" sz="28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Open-source </a:t>
            </a:r>
            <a:r>
              <a:rPr lang="en" sz="2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2800" b="0" i="0" u="none" strike="noStrike" cap="none" dirty="0" err="1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isualization</a:t>
            </a:r>
            <a:r>
              <a:rPr lang="en-US" sz="2800" b="0" i="0" u="none" strike="noStrike" cap="none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0" i="0" u="none" strike="noStrike" cap="none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800" b="0" i="0" u="none" strike="noStrike" cap="none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ight for </a:t>
            </a:r>
            <a:r>
              <a:rPr lang="en-US" sz="2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2800" b="0" i="0" u="none" strike="noStrike" cap="none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emand </a:t>
            </a:r>
            <a:r>
              <a:rPr lang="en-US" sz="2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800" b="0" i="0" u="none" strike="noStrike" cap="none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perations and </a:t>
            </a:r>
            <a:r>
              <a:rPr lang="en-US" sz="2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800" b="0" i="0" u="none" strike="noStrike" cap="none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anagement </a:t>
            </a:r>
            <a:r>
              <a:rPr lang="en" sz="2800" b="0" i="0" u="none" strike="noStrike" cap="none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platform</a:t>
            </a:r>
            <a:endParaRPr lang="en" sz="28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Shape 298" descr="data:image/jpeg;base64,/9j/4AAQSkZJRgABAQAAAQABAAD/2wCEAAkGBxQQEBUUEhQUFhUXFBUYFRYQEBcVFhQVFBcWFhYYFhUYHSggGBolGxcWITIhJSkrLi4uFx8zODMsNygtLiwBCgoKDg0OGxAQGy8kICQvLCwsLCwuLCwsLCwsLCwsLCwsLCwsLCwsLCwsLCwsLCwsLCwsLCwsLCwsLCwsLCwsLP/AABEIAHIBuwMBEQACEQEDEQH/xAAcAAEAAgIDAQAAAAAAAAAAAAAABgcEBQEDCAL/xABNEAABAwIBBQgKEAYCAwEAAAABAAIDBBEFBgcSITETIkFRYXGBkxc1UlRyc5GSsdIUFRYjMjM0QlODlKGys8LRJUNjdILTYqIkZMGj/8QAGQEBAAMBAQAAAAAAAAAAAAAAAAMEBQEC/8QALREBAAIBAgUDBAEFAQEAAAAAAAECAwQREiExMlETFDNBYXGBQiJSkaHwIyT/2gAMAwEAAhEDEQA/ALxXAQEBAQEBAQEBAQEBAQEBAQEBAQEBAQEBAQY9ZWxwt0pXsY3jkcGjyldrWbdHJmIRXEM5dDFqa6SU/wBGPV5zy0HoVmukyT15I5zVhp5c7cfzaaQ+FK1voBUkaGfLx7iPBFnbj+dTSDwJWu9ICToreT3EeG4w/OXQy2DnSRH+tHq85hcB0qO2kyR93uM1ZSqjrY5m6UT2PbxxuDh5Qq81ms7SkiYnoyF5dEBAQEBAQEBAQEBAQEBAQEBAQEBAQEHC6OVwEBAQEBAQEBAQEBAQEBAQEBAQEBAQEBB8SyBoLnEAAXJcbAAbSSdgXY5itMqs51iY6EA8BmeLj6th2+EdXIVexaPfnf8Awr3z/Sqtq+ukqH6c0j5Hcb3XtzcAHINSv1rFY2iFaZmerHXXGdR4LUTM04oJZGXI0o43OFxtGoLxbJSs7TL1FLTziGJNE5ji17XNcNrXtLXDnB1he4mJ6ObbPhHGRQV0lO/ThkfG7jY61+fgI5CvNqVtG0w9RaY6LJyVznXIjrgBwCZgsPrGjZ4Q1cgVHNo9udP8LFM/0ssuOQOAc0ggi4LTcEHYQRtCo7bLD7XAQEBAQEBAQEBAQEBAQEBAQEBAQEHC6OVwEBAQEBAQEBAQEBAQEBAQEBAQEBAQEHXPM1jS55DWtBLi42AA1kk8S7EbzsKSy6y0fXPMcRLadp1DYZSPnP5OJvSdezV0+nikbz1U8mWbco6IirKEQEF05ou1310n6Vlaz5F3D2sfPFSsNGyQtGm2ZoDraw1wdcX4tQNuQL1opnj2czxHCp5aamICCXZC5ZvoXiOQl1O46xtMRPzmcnG3pGvbW1Gni8bx1TY8nDynou2CZr2tcwhzXAFpabggi4IPEsqYmJ2lcdi4CAgICAg4ugAoOUBAQEBAQEBAQEBAQcLo5XBi4jiEdPGZJntYwbXONuYDjJ4hrK9VrNp2hyZiOcq3x3OqbltJELfSTg6+aMHV0noV7Ho/reVe2fwidTlxXyG5qXjkY1jAPNbdWY02KPoinLefq+Ycta9huKqT/IMeP+zSk6fFP0PVv5SfBc6srSBVRNe3hfDvXjlLSbO6LKvfRR/GUtc8/VZWDYxDWR7pA8Pbw21OaeJzTraeQqjelqTtaE9bRbowMuq+Snw+aWF2hI0M0XAA2vIwHU4EbCeBe8FYtkiJcyTMVmYVD7vMR76d1UPqLS9ti8Knq38rlyRq3zUNPJI7Se+JjnOIA0nEazYAAdCy81YreYhbpO9YmW3Ub2ICDglBTuUmcmoklcKRwiiaSGuDGufIBq0iXAgA7QANi08WkrEb26ql8077Q03u8xHvp3VQ+opfbYvDx6tvJ7vMR76d1MPqJ7bH4PVv5dkWcDEGn5RfkdDFb7mArk6XFP0djNdv8IzrStIFTE17eF0N2uH+LiQfKFDfRR/GUlc/lZeD4vDVxCWB4e06jbUWnuXNOtp5CqN6WpO1litotG8M5eHRBwgqrOxlMXO9hxO3rbGcj5ztrY+YaieW3EVo6TD/ADn9K2a/8YVsrysICAgunNF2u+uk/SsrWfIu4e1853+148fH6Hruj+T9OZ+1TC1FMQEBBZOafKYtd7DldvXXMBPzXbXR8x1kctxwhUNXh/nH7WcN/wCMrWWesiAgICAgpbO08jEdRI94j2E8b1qaOI9P9qmef6mbmZeTVT3JPvLdpv8APXnWxHDDuCecrcWatCAgIMbEiRDIW30tzfo6O2+ibWtw3Xqu3FG7k9FGtxTFrfCr+qm9VavBg+ynxZPu59tMW7qv6qb1U4MH2OLJ9z20xXuq/q5vVXeDB9jiyfdiMypriQBUzkk2ADySSdgAG0r16GPxDnqX8sv20xbuq/qpvVXjgwfZ3iyfc9tMW7qv6qb1U4MH2OLJ931HieK3G+r9o/lzeqk0wbfQi2Tf6r2bsWSusXFsSjpYXzSmzGC54zwAAcJJsBzrtKzadoctMRG8qFyoyjlxCbTkNmAnc4wd7GP/AK48J/8Ai2MWGuONoUr3m0u7JTJObEHnQsyNps+VwuByNHzncnlI1X5mz1x/kpjmy0sLzdUMLRpRmZ3C6ZxN+Zos0eRZ9tVkt0nZZjDWGVV5CUEgt7HY3liJYR5pXmNTkiers4qeEAyozbSwb+l0pmEgaBA3VlzYcjhy6reUq5i1cTyvyQ3wzHROMg8kBh8Zc86U8gGmQd60DWGN4wDw8KqajPOSftCbHj4YdmcrtXUc0f5rFzTfLBl7JUOthRegshe1lL4iP0LFz/Jb8r+PshvVE9iAg6az4t/gu9BXa9SXmSPYOYLfZsLRzWZO01RSySTwskduxYN0GkGtaxh1A7Nbis7VZb1vEVnZZw0rNd5hNPcdQ96QdUFW9fJ/dKb06eGNWZCUEjbex2s5YrsI8mryrsanJH1cnFSfoq/LbIx+HkPa4yQONg4izmO2hr7auZw28nDfwaiMnKeqvkx8P4YGSOULsPqWyAnczYTN7pnCbd03WR5OFSZsUZK7fV5x34ZegmPDgCDcEAgjhB2FY3RefS4NdlBiYpKaWY/MYSBxu2NHSSAveOnHaKvNp2jd50nmdI5z3m7nOLnE8LnG5PlJW3EREbQoTO75YwuIABJJAAAuSTqAA412Z2Fh4XmplewOnnETiL6DI90LeRztIC/IL86o31sRP9MJ64J+ss3sRjvs/Zx668++nw9e3jy66nNQGMc72UTotJt7HGuwv3a7GtmZ22J08eW7zQH+HfXSehqi1nyPWDsbvK/J/wBsKcQ7pudntfpBml8EEWtccahw5fTtxbPd68UbIb2Ix32fs49dWvfT/ai9vHk7EY77P2ceunvp/tPbx5anKDNlNTxOkhkEwaLuZueg+w2louQ7m1HnUmPWRadrRs8WwTEbwgiuIH3BM5jmvYbOa4OaRwOabg+ULkxvG0uxO3N6LyexMVdLFMPnsBI4nDU4dDgQsTJTgtML9Z3jdsV4ehBC6jOZRse5hE12uc02iFrtJBtvuRWo0mSY3RTmrD47KNFxT9UPWXfZ5HPXqdlKi4p+qHrJ7PIevRXOXmNx11Xu0Olo7kxu/bom7S4nVc8YV3T47Y6bSr5bRad4ZObvKKKgmlfNp2fGGjc26RuHX16wvOpxWyREVesV4rPNPeyjRcU/VD1lT9nkTevQ7KNFxT9UPWT2eQ9ejIw7OLSTzMiYJtJ7g1ulGALnZc6S5bS3rG8uxlrM7JeqyVCs5OUs9A2AwFg0y8O02aXwQ21tYttKtaXDXJvxIct5rtshDc5WIHZuR5oCf1K37TFCL1rueyRiP9P7OfWT2uL/AKT1buHZxsQIt739nP7p7XF/0uerdEKScxyMe34THNc24vvmkEauHWFZmImNpRRO07ph2SMR/p/Zz6yre1xf9Kb1rnZIxH+n9nPrJ7XF/wBJ613Ds5WIDaYhzwEfqT2mJz1rsiHONWloJMXU8vhLntMb1Gazvzv40XzspWnexgPfbhkcN6DzNP8A35F50ePaOIz257IVgmGOq6iOBm17gL9y3a53Q0E9CtZL8FZlDWvFOz0PheHx00LIom6LGCwHpJPCSdZKxbWm07yvxG0bQy15dEBAQRjOV2rqOaP81in03ywjy9kqHWwovQWQvayl8RH6Fi5/kt+V/H2Q3qiexAQdNZ8W/wAF3oK7XrBLzJHsHMFvs1c2Zz5BJ/cv/BEsrWfJ+lzB2p2qiYQabLGjE1BUMd9C9w5HMGm09BaFLhtw3iXm8b1l54C2me9AZA1Bkw2mJ1kRhuv/AIEsH3NWNqI2ySv453rCQKF7V3nmr9GnhhB+MkLjytiA1ec9p6Fd0Vd7TKDPPLZUi0lRIs3kQdidMCLgOcelsbyPvAPQoNTO2KUmLvhfqx15QGVWUFRNWTEzSta2V7GNZK5jWtY4tFmtIF9Ws7VsYcVIpHJRveZt1ag4lMf503TPJ+6l4K+IeeKfKaZFZHvrKTdWVcsPvjm6DNLR3ttepw41Uz54pfaaxKbHjm1d92vyswCtw7Rc+olkjcdESMnkFnWJAc0u1EgHjGpe8OTFk+nN5vS1Oe6Oe2c/083XyesrHp08R/hHxT5SrNtjs4r44jLI+OXSa5skjnjUxzgRpE2N28HGq+pxV9OZ26JMV54tl1LKXHm7HIwyqna0WAnlAA4AHuAC3Mc70j8M+3WWEvbytvMzX6VPNCT8XIHDkbKNnnMcelZutrtaJW8E8tliKknEHmrFvlE3jpfxuW7Ttj8M+3WU7ydzbR1VLFOZ3tMjNItDGkDWeEqnk1dqWmuyamGLRvu2PYki75k6tq8e9t4evbx5QXLLARQVO4teXjc2v0nAA74uFrDmVvBlnJXilDkpwzsyMh8mW4jLIx0jo9BgddrQb3da2tc1GaccRMO46ReUy7EkXfMnVtVX3tvEJfbx5aXK/N+ygpXTtme8hzBouY0DfODdo51Lh1M5L8Mw8ZMUVjdG8ju2FL49npU+f45R4+6HodYq+rLPX8Gl8KX0MV/Q9ZV9R9HXm6qpIcIrZIheRkkjmDRLruEMZA0RrPMu6mItlrE9HMU7UmYa/wB3mKfQD7FL+69+2w+f9w8+rfwlGQuUNXWGcVUegGMaWe8PjuXaQOtx17Aq+fFSm3DKTHa1t91T5P8Ayun/ALiH8xq0b/HP4Vq90LQy5yorqWq3Omj0o9za6/sd8m+JcCNJptwDUs/Bhx3rvaVnJe1Z5I87L3FbfED7FL+6n9th8/7hH6t/H+mXnheXNoidpZKTqtrO5X1LzoutnrP0hBab4I6fSVdQxvs7Mpqky1tQ88M8nka4tb9wC8Yo2pEF53tMpfmaow6qmkP8uJrRyGRxv9zPvVbW22rEJcEc5lbyzVoQEBAQRjOV2rqOaP8ANYp9N8sI8vZKh1sKL0FkL2spfER+hYuf5Lflfx9kN6onsQEHTWfFv8F3oK7XrBLzJHsHMFvs1c2Zz5BJ/cv/AARLK1nyfpcwdqdqomEEdy/xRtNh8xJ3z2mNg4S6QFurmFz0KfT04skPGS21VAk2WwoPQ+R9Caegp43anCJpcOJzt84eUlYua3FeZaFI2rENyonpUGeaW9XC3uYSfPeQfwBaWij+mZVdR1hX6uq6S5t+2lPzyflPUGq+KUuLvhfSx115txv5VP4+b8xy3cfbDPt1lhL08rpzQ9rvrpP0rK1nyLuHtfOd/tePHx+h67o/k/TmbtUwtRTSLN320pvCf+VIoNT8UpMXfC/VjrzzhlD8sqP7ib8xy3MXZH4Z9+6WvXt5WBmZltVzN7qEHzHj1iqWtj+mFjTzzlb6zVoQeasW+UTeOl/G5btO2Pwz7dZXrkB2spvFD0lZGo+WVzF2QkChSKUzudsfqI/S9auj+P8Aann7mdmY+VT+Jb+NeNb2w9afrK3VmrSH51+1knjIvxhWtJ8sIs3YqjI3thS+PZ6VoZ/jlVx90PQ6xV9osqMlocREYmdINzLi3cnNHwrXvdp4gpsWa2Po8XpFurDjwL2soKltEZHSEPkZp6L3bpoBoDQGgH4I1WXqcnq3jjc4eCs8KD+3mOdxP9jb6qt+np/+lDxZUpyFr6+UziubIGhjdz3SER6zpaViAL6rKvnrjjbgSY5tO/EqXJ/5XT/3EP5jVo5Oyfwq17oWllziWJRVWjRtkMW5tO8pw8aZLr74tPBbUqGCmKa/19VnJN4n+lHXY5jlvgT/AGNvqKb09O8cWRPseyVixJkJqHStcxh+LLW63hulcFp4WqnjzTimeFNakW23axmbKkAtp1Hns9RSe8yPPo1VJjcRZVTtO0TyjyPctLHO9YlVt1TzMrMBLUs4SyJw5ml4P4gqeujlEp9P9VrLOWRAQEBBGM5Xauo5o/zWKfTfLCPL2SodbCi9BZC9rKXxEfoWLn+S35X8fZDeqJ7EBB01nxb/AAXegrtesEvMkewcwW+zU8yFy4iw+mdFJFK8mVz7x6FrFrG23zhr3pVPPp7ZLbxKfHlisbJH2Wab6Co//P11B7K3mEnuKuiqztR296ppC7g3V7Wj/rpFdjQz9ZcnUR9IV9lFlDPXyacztQvoMbqYwHbojj5TrV3HirjjkgvebTzSDN1kg6rlbPK0inY4EaQ+OcNYAHCwHadh2cdoNTniscMdUmLHvO8rqWWtiCns8rLVsR4DAB5r339IWnouyVTUdYQFXECS5t+2lPzyflPUGq+KUuLvhfSx115txv5VP4+b8xy3cfZDPt1lhL08rpzRdrvrpP0rK1nyLuHtfOd/tePHx+h67o/k/TmbtUwtRUSLN320pvCf+VIoNT8UveLvhfqx155wyh+WVH9xN+Y5bmLsj8M+/dLXr28p7mbZetlPFAR5z2W9BVPW9kflPg6yuJZi2IPNWLfKJvHS/jct2nbH4Z9usrjyJx+liw+nZJUQNc2MBzXzMDgbnUQTqWZnx3nJMxC3jtEVjm3nuno++qfr2fuofSv4l746+VR5z62Oev04nskbuMY0o3BwuC+4uOHWFpaSs1pzVc0xNuTMzTYhFBUTOmkZGDEADI8NBOlewJXnV1m1Y2h3BMRPNaHuno++qfr2fus/0b+JWeOvlFM5mPU02Hujinike58dmxyNed64EmzTqFgrOlx2jJvMIs1omu26ucje2FL49npV3P8AHZXx90PQ6xV8QUtlplPVw4hURx1EjWNe0Na0izRubDq1cZK1cGGk44mYVMmS0WmIkjlxtwDmmqIIBBAbrB1grkxp45cjfK5Jxz/2/I1P/m+x/wCqHUbX7qwRX3TTboaO3TuNG3LeytTttz6IY33TK+Of+35Gqr/832Tf+rpq6vGoWOfI6qaxou5ztGwHKuxGnmdo2cmcsc5bTNplDVVFfoTTvezcpDouItcFtjqHKVHqsVK03iHrDe025ythZ60pDOjhRgr3PA3k43RvhCzXjy2P+S1dJfipt4U81drbtdkPjQoq2ORxsw3ZIeJj7b48xAPQV7z4+Om0POO3DZ6ABWMvOUBAQEEYzldq6jmj/NYp9N8sI8vZKh1sKL0FkL2spfER+hYuf5Lflfx9kN6onsQEHTWfFv8ABd6Cu16wS8yR7BzBb7NTHJHIV2IwOlE4jtIWaJhL72a1176Y7r7lVzan07cOyamLijdu+xE/vtv2Y/7FF76PD37f7uyLNGb76rFv+NNY+UyLk67xB7f7t/hGbajgIc8PmcPpiNEf4NAB6bqG+qvbpySVw1hMGMAAAAAGoACwA5FWSvpcBBWWemiu2mmHA6SM/wCYDm/gd5Vf0Nucwr546Sq1aCq2OTmJ+xKuKe1wx93AbS0gtdblsSvGWnHSavdLcNt3oTDcQiqYxJC9r2HYWn7iOA8hWLas1naV6JieiJ45m2p6md0wkkjLzdzWaJaXHaQCLi+0qzj1dqRw7borYa2ndqqrNVCxjneyJjotcbaLNdgTxKSNbaZ22efQjy2maA/w766T0NUWs+R6wdjfZVYA3EIBC97mAPa+7ACbtBFtfOosWWcduKHu9YtGyJdiWHvibzWfsrPvbeIRe3jy3GTGQMFDNuwfJI8Ahpk0QGX1EgNG22q5UWXU2yRt0e6YorO7d49jkNFEZJnAWB0W33z3cDWjhPoUWPHa87Q92tFY5vPFXUGWR8jtr3uebcbyXH0rarG0RChM7zu6l6cWlmWot7UzcbmRj/AF7vxt8iztdbnELWnjrKzVQWBBT1dmyrHyyPDqezpHuF5X3s5xIv73t1rTrrKRERzVJw23dHYsre6p+tf/AK133tPuehY7Flb3VP1r/wDWnvafc9CyNZQYJJQzbjMWF2iHe9uJFnXA1kDXqPArGPJGSN4RWrNZ2l25N5Oy4g9zITGCxocd1cWixNtVmnWuZcsY43l2lJt0SDsWVvdU/Wv/ANag97T7pPQsdiyt7qn61/8ArT3uP7noWSfInN4aSYT1D2uey+5sjuWtJBBcXEC5sTYW1XuoM+q444awkx4eGd5WCqScQef84A/idV4bfy2LZ0/xQo5e+W6pc5VbGxrGwwENa1ovFLchosL2eoZ0mOZ33SRmt4dvZQrvoYOpl/2Lns8fk9a3hCaCrdFMyVoBcx7XtBBILmm4BA12urdqxNdpQxO07pt2UK76GDqZf9iqezx+U3rW8MLGc4FXUwSQyRQhj22cWxSAgchLyPuXqmlpW0TEuWy2mNph9ZpO2X1EnpYu6z43MHcutZa40GWuToxCmMeoSNOlE48DwLWP/EjUeg8ClwZfTtu8ZKcUbKEqqd0T3RyNLXtJDmuGsEcC2K2iY3hRmJjlKwsgcvxCxtPVk6AsI5dZ0BwNfw6I4HcHDq1qlqNLvPFX/CxjzbcpWpTztkaHMc1zTscxwcDzELPmJjlKzE7uwlcEKyxy/ipWujp3Nln2b03ZGeN7hqJHcjpsrWHTWvO9uiHJlivRq832XpkcKardd5NopXfPJ+Y/idxHh2bbXk1Gm4f6qOYsu/KUjzldq6jmj/NYoNN8sPeXslQ62FF6ByE7WUviGehY2f5Lflfx9kN8oXsQEHTWfFv8F3oK7XrBLzJHsHMFvs1c2Zz5BJ/cv/BEsrWfJ+lzB2p2qiYQEBAQEGiy1wj2ZQyxAXfbSj8Nm+A6dY6VLgvwXiXjJXirs8+raUBByxxGwkcxskxv1d3fW7u7p3nFc4YN5N2d3TvOKcMG8rmzRdrvrpP0rL1nyLeDscZ3XEYeLEj3+PYbcD00cf8Ap+nc3aprd3d07zitThhT3k3d3dO84pwwby+HG5udZ4zrPlXdtgRwQegsicI9h0MURFn205PDfviOjUOhY2e/HeZX8deGuzeqF7EBAQEFKZ3O2P1EfpetXR/H+1PP3M7Mv8qn8S38a8a3th6wdZW6s1aEBAQEHn/OCP4nVeG38ti2dP8AFCjl75S2izqtjiYz2M46LGtvuw16IAv8HkVadFMzvuljPEfR39ltveruuHqrnsp8u+4jwrfC6zcaiOa19CRr7XtfRdpWurtqb04VeJ2ndZHZbb3q7rh6qpeynyse4jw1mUeckVdLJA2nLd0bo6RlvYXBOoN1le8ekmtotu82zbxts+Mz1A91Y+YD3tkTml3AXvLbNHGbAnyca7rbRw8LmCvPdcKzVtyuCM5X5Gw4gNI+9zAWbK0XvxB4+c37xxqfDntj/CO+OLKix3JGqoyd0iLmD+ZEC9luMka29IC0seopfpKrbHarVUVfJEbwyvZ4qRzb8+idalmkT1h4i0x0dtXjM8otJPM4cT5nkdIJsuRjpHSHZvM/Vk4Jk3U1hG4ROLT89w0Yx/mdR6Lleb5qU6y7WlrdFs5G5BxUJEkhEs/A628j8Acf/I6+Kyzc2pnJyjlC1jxRXmkOP4YKullgJtujCAeJ21p6HAHoUOO/BaLJLRxRs89YthstJKYp2ljxx7HDumn5zeULapet43hQtWa8pfdHjs8LdCKolY3gayVwAvtsL6lycVZneYIvMfV3+6mr77n6937rno08O+pbye6mr77n6937p6NPB6lvL5kypq7H/wAufYf57v3T0aeD1LeXoIm9Pc/RfpWP/Je+jzPG8WGsbBwrdZy58zZ/8CT+5f8AgiWVrPk/S5g7U8VRMICAgICDhBSWczJz2JUmVg95mcXC2xkh1vb063DnPEtXS5eOvDPWFPNTad4Q5WkIgICC6c0Pa766T9KytZ8i7h7Xznf7Xjx8foeu6P5P05n7VMLUUxAQEExzZ5Oey6oSvHvMJDjfY+Qa2N6NTjzDjVXVZeCvDHWU2GnFO67llLggICAgIKUzudsfqI/S9auj+P8Aann7mdmX+VT+Jb+NeNb2w9YOsrdWatCAgICDUVeTNJK90klPE57jdznRglxsBrPMApIzXiNol5mlZ57Or3IUPesHVhd9fJ5c9Ovg9yFD3rB1YXfXyeT06+FEUpbDUt3Zl2smG6MI2ta+z22PICFrTvNOXhS6W5rE9vsC72H2RUvS1Hn/AGsceLwe32Bd7N+yJ6Wo8/7OPF4balzi4dE0MjD2NGxrKctA5gFHOlyzO8vUZqQ3+G5TQVETZIy/Rde12EHektOrnBUNsVqztL3F6zzbpRPYgIMCrwanlN5IIXnjfCxx8pC9xktHSXOGHzT4FTRm7KeBp42wMB8oCTkvPWThhsV4dEBB8SwteLOaHDicAR967EzHQ2dPtdF9FH1bf2XeK3lzaD2ui+ij6tv7JxW8m0HtdF9FH1bf2Tit5Noce10X0UfVt/ZOK3k2hk21WXl1je10X0UfVt/ZeuO3lzaHdDC1gs1rWjbZoAF+hcmZnq67FwEBAQEBAQYONYVHVwPhlF2uHS0jWHNPAQda90vNLbw82rFo2lQeUuAS0ExjlFwbmN4G9kbxjl4xweQnYxZYyRvClek1nm1SkeRHBBdOaHtd9dJ+lZWs+Rdwdr5zvn+Ht8fH+F67o/k/TmftUwtRTEBBtcmsAlr5hHENQsZHkb2NvGeM8Q4fKRHly1xxvL3Sk2lfmC4XHSQMhiFmtHS4na5x4STrWPe83tvK9WsVjaGcvDogICAgIILllkE+vqd2bO2Mbm1miYi74Jcb30hxq3h1Pp14dkOTFxTu78h8inYdLI90zZNNgbZsZbaxve5cVzPqPUiI2dx4+BM1VSiAgICAgICCLY/kHS1khlcHskPwnQuA0+VzSCL8u1WMepvSNoR2xVtzarsU0n0tR5zPUUnvbvHoVOxTSfS1HnM9RPe3PQqdimk+lqPOZ6ie9uehVv8ACslYqaFsTHSFrdKxcW33zi43sOMqG2a1p3l7jHERs36hSCAgICAgICAgICAgICAgICAgICAgICAgwMaweKsiMU7NJp2cDmngc08BXul7UnerlqxaNpU3lVkHUURL2AzQ92xu+aP6jRs8IauZaeLU1vynlKpfFNeiJAqyhcoJPk7lxUUMG4xMiI0nOvI1xN3W4nAcCr5dNXJbimUtcs1jZrceyjqK5wM77hvwWNAaxpPCGjh5TcqTHirj7Xm15t1apSPDglBLclcg560h7wYYe7e3fPH9Np2+EdXOq2XU1pyjnKamKbc/ouTBcHio4hFAwNaNvC5x4XOPCVmXva87yt1rFY2hnrw6ICAgICAgICAgICAgICAgICAgICDhdHK4CAgICAgICAgICAgICAgICAgICAgICAgICCNY5kPR1ZLnR6DztfDvCTxkbHdIU9NRenSUdsdbIZiGaaQX3CoY7iEzCw+c29/IrVddH8oRTp/EtRJm0rx82J3gzesApY1mN49G5Hm0rz82JvhTD9IKe7xno3bfD800htu9Qxo4RCwvPQ52jbyKK2tj+MPcafzKZ4HkPR0hDmx6bxsfMdNwPG0bGnmCq31F78plLXFWqSqBIICAgICAgICAgICAgICAgICAgICAgIOF0FwEBAQEBAQEBAQEBAQEBAQEBAQEBAQEBAQF0EBcBdlwXHoXXBAXAQEBAQEBAQEBAQEBAQEBAQEBAQEBAQF0f//Z"/>
          <p:cNvSpPr/>
          <p:nvPr/>
        </p:nvSpPr>
        <p:spPr>
          <a:xfrm>
            <a:off x="155575" y="-571500"/>
            <a:ext cx="6229499" cy="1200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Shape 29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980927" y="4288466"/>
            <a:ext cx="1086900" cy="28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 descr="https://upload.wikimedia.org/wikipedia/commons/thumb/f/f5/RWE-Logo-2007.svg/2000px-RWE-Logo-2007.svg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858000" y="2989038"/>
            <a:ext cx="1853999" cy="715799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 txBox="1"/>
          <p:nvPr/>
        </p:nvSpPr>
        <p:spPr>
          <a:xfrm>
            <a:off x="239525" y="4854375"/>
            <a:ext cx="6569099" cy="76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Funded by DOE, </a:t>
            </a:r>
            <a:r>
              <a:rPr lang="en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ARPA-e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PI: Ram </a:t>
            </a:r>
            <a:r>
              <a:rPr lang="en-US" sz="14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Rajagopal</a:t>
            </a:r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6111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>
                <a:solidFill>
                  <a:srgbClr val="800000"/>
                </a:solidFill>
              </a:rPr>
              <a:t>M</a:t>
            </a:r>
            <a:r>
              <a:rPr lang="en-US" sz="2800" b="0" dirty="0" smtClean="0">
                <a:solidFill>
                  <a:srgbClr val="800000"/>
                </a:solidFill>
              </a:rPr>
              <a:t>ulti-disciplinary innovative approach is needed to tackle challenges </a:t>
            </a:r>
            <a:endParaRPr lang="en-US" sz="2800" b="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A72A3E3-541F-47ED-9E3E-EB3EC62D592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182650" y="1331041"/>
            <a:ext cx="2705100" cy="1933575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venir Book"/>
                <a:cs typeface="Avenir Book"/>
              </a:rPr>
              <a:t>Buildings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8750" y="1331041"/>
            <a:ext cx="2705100" cy="1933575"/>
          </a:xfrm>
          <a:prstGeom prst="ellipse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venir Book"/>
                <a:cs typeface="Avenir Book"/>
              </a:rPr>
              <a:t>Power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venir Book"/>
                <a:cs typeface="Avenir Book"/>
              </a:rPr>
              <a:t>System</a:t>
            </a:r>
            <a:endParaRPr lang="en-US" sz="2000" dirty="0">
              <a:solidFill>
                <a:srgbClr val="800000"/>
              </a:solidFill>
              <a:latin typeface="Avenir Book"/>
              <a:cs typeface="Avenir Book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68250" y="2502616"/>
            <a:ext cx="2705100" cy="1933575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venir Book"/>
                <a:cs typeface="Avenir Book"/>
              </a:rPr>
              <a:t>Mobility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9" name="Oval 8"/>
          <p:cNvSpPr/>
          <p:nvPr/>
        </p:nvSpPr>
        <p:spPr>
          <a:xfrm>
            <a:off x="7167643" y="1511728"/>
            <a:ext cx="1457485" cy="108026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accent3">
                    <a:lumMod val="75000"/>
                  </a:schemeClr>
                </a:solidFill>
                <a:latin typeface="Avenir Book"/>
                <a:cs typeface="Avenir Book"/>
              </a:rPr>
              <a:t>MARKETS</a:t>
            </a:r>
            <a:endParaRPr lang="en-US" sz="900" dirty="0">
              <a:solidFill>
                <a:schemeClr val="accent3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15840" y="1511728"/>
            <a:ext cx="1457485" cy="1080260"/>
          </a:xfrm>
          <a:prstGeom prst="ellipse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800000"/>
                </a:solidFill>
                <a:latin typeface="Avenir Book"/>
                <a:cs typeface="Avenir Book"/>
              </a:rPr>
              <a:t>TECHNOLOGY</a:t>
            </a:r>
            <a:endParaRPr lang="en-US" sz="900" dirty="0">
              <a:solidFill>
                <a:srgbClr val="800000"/>
              </a:solidFill>
              <a:latin typeface="Avenir Book"/>
              <a:cs typeface="Avenir Book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612169" y="2279251"/>
            <a:ext cx="1457485" cy="108026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accent6">
                    <a:lumMod val="50000"/>
                  </a:schemeClr>
                </a:solidFill>
                <a:latin typeface="Avenir Book"/>
                <a:cs typeface="Avenir Book"/>
              </a:rPr>
              <a:t>POLICY</a:t>
            </a:r>
            <a:endParaRPr lang="en-US" sz="900" dirty="0">
              <a:solidFill>
                <a:schemeClr val="accent6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149216" y="2008735"/>
            <a:ext cx="662634" cy="270516"/>
          </a:xfrm>
          <a:prstGeom prst="rightArrow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773644" y="1023264"/>
            <a:ext cx="1691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Within Engineering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3967" y="1023264"/>
            <a:ext cx="2061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Outside of  Engineering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37168" y="2929526"/>
            <a:ext cx="481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venir Book"/>
                <a:cs typeface="Avenir Book"/>
              </a:rPr>
              <a:t>VGI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57969" y="2905326"/>
            <a:ext cx="507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venir Book"/>
                <a:cs typeface="Avenir Book"/>
              </a:rPr>
              <a:t>V2B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00934" y="2071501"/>
            <a:ext cx="6206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venir Book"/>
                <a:cs typeface="Avenir Book"/>
              </a:rPr>
              <a:t>B2G</a:t>
            </a:r>
          </a:p>
          <a:p>
            <a:pPr algn="ctr"/>
            <a:r>
              <a:rPr lang="en-US" sz="1200" b="1" dirty="0" err="1" smtClean="0">
                <a:solidFill>
                  <a:schemeClr val="accent4">
                    <a:lumMod val="75000"/>
                  </a:schemeClr>
                </a:solidFill>
                <a:latin typeface="Avenir Book"/>
                <a:cs typeface="Avenir Book"/>
              </a:rPr>
              <a:t>μgrids</a:t>
            </a:r>
            <a:endParaRPr lang="en-US" sz="1200" b="1" dirty="0">
              <a:solidFill>
                <a:schemeClr val="accent4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18520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25000"/>
              <a:buFont typeface="Arial"/>
              <a:buNone/>
            </a:pPr>
            <a:r>
              <a:rPr lang="en" sz="2800" b="0" i="0" u="none" strike="noStrike" cap="none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Key </a:t>
            </a:r>
            <a:r>
              <a:rPr lang="en-US" dirty="0" smtClean="0"/>
              <a:t>needs</a:t>
            </a:r>
            <a:r>
              <a:rPr lang="en-US" sz="2800" b="0" i="0" u="none" strike="noStrike" cap="none" dirty="0" smtClean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smtClean="0"/>
              <a:t>- </a:t>
            </a:r>
            <a:r>
              <a:rPr lang="en-US" sz="2800" b="0" i="0" u="none" strike="noStrike" cap="none" dirty="0" smtClean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Grid Data Science</a:t>
            </a:r>
            <a:endParaRPr lang="en" sz="2800" b="0" i="0" u="none" strike="noStrike" cap="none" dirty="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311700" y="11470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Revolutionize energy data sharing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Enable cross-domain, data-driven, multi-disciplinary research while supporting privacy and security of data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Allow for peer-reviewed, high quality and high impact research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Make research reproducible and transparent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Increase data science, ML and AI capabilities within the industry and workforce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2000" dirty="0" smtClean="0"/>
              <a:t>Sila Kiliccote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2000" dirty="0" smtClean="0"/>
              <a:t>Staff Scientist, </a:t>
            </a:r>
            <a:r>
              <a:rPr lang="en-US" sz="2000" dirty="0" err="1" smtClean="0"/>
              <a:t>GISMo@SLAC</a:t>
            </a:r>
            <a:endParaRPr lang="en-US" sz="2000" dirty="0" smtClean="0"/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2000" dirty="0" err="1" smtClean="0"/>
              <a:t>SilaK@SLAC.Stanford.edu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215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311700" y="15867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25000"/>
              <a:buFont typeface="Arial"/>
              <a:buNone/>
            </a:pPr>
            <a:r>
              <a:rPr lang="en" sz="2800" b="0" i="0" u="none" strike="noStrike" cap="none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Outline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311700" y="731374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1. What is smart about Smart Grid?</a:t>
            </a:r>
            <a:endParaRPr lang="en-US" dirty="0"/>
          </a:p>
          <a:p>
            <a:r>
              <a:rPr lang="en-US" dirty="0"/>
              <a:t>2. What are the challenges facing the operation of the smart grid? Where is research critical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3. What’s the expected impact of academic research in this area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4. To what extent are these challenges 'systems and control'  challenges vs. technology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5. What are the challenges in engaging consumers through pricing and other incentives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6. Do we expect to see fundamental changes in the operation of the Grid? For example, new markets, new pricing mechanisms…etc.</a:t>
            </a: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937550"/>
            <a:ext cx="2558225" cy="143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3337" y="1598462"/>
            <a:ext cx="2847975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1525" y="287642"/>
            <a:ext cx="2315174" cy="173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5762" y="718475"/>
            <a:ext cx="2085975" cy="295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7">
            <a:alphaModFix/>
          </a:blip>
          <a:srcRect r="21574" b="13837"/>
          <a:stretch/>
        </p:blipFill>
        <p:spPr>
          <a:xfrm>
            <a:off x="5371525" y="2716324"/>
            <a:ext cx="2639450" cy="192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465200" y="4068775"/>
            <a:ext cx="6534600" cy="76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306375" y="3830525"/>
            <a:ext cx="953100" cy="544500"/>
          </a:xfrm>
          <a:prstGeom prst="homePlate">
            <a:avLst>
              <a:gd name="adj" fmla="val 50000"/>
            </a:avLst>
          </a:prstGeom>
          <a:solidFill>
            <a:srgbClr val="B6D7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Data</a:t>
            </a:r>
          </a:p>
        </p:txBody>
      </p:sp>
      <p:sp>
        <p:nvSpPr>
          <p:cNvPr id="120" name="Shape 120"/>
          <p:cNvSpPr/>
          <p:nvPr/>
        </p:nvSpPr>
        <p:spPr>
          <a:xfrm>
            <a:off x="1077825" y="3830525"/>
            <a:ext cx="1837800" cy="544500"/>
          </a:xfrm>
          <a:prstGeom prst="chevron">
            <a:avLst>
              <a:gd name="adj" fmla="val 50000"/>
            </a:avLst>
          </a:prstGeom>
          <a:solidFill>
            <a:srgbClr val="93C47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Synthesized Information</a:t>
            </a:r>
          </a:p>
        </p:txBody>
      </p:sp>
      <p:sp>
        <p:nvSpPr>
          <p:cNvPr id="121" name="Shape 121"/>
          <p:cNvSpPr/>
          <p:nvPr/>
        </p:nvSpPr>
        <p:spPr>
          <a:xfrm>
            <a:off x="2745500" y="3830525"/>
            <a:ext cx="1732800" cy="544500"/>
          </a:xfrm>
          <a:prstGeom prst="chevron">
            <a:avLst>
              <a:gd name="adj" fmla="val 50000"/>
            </a:avLst>
          </a:prstGeom>
          <a:solidFill>
            <a:srgbClr val="6AA84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Automation</a:t>
            </a:r>
          </a:p>
        </p:txBody>
      </p:sp>
      <p:sp>
        <p:nvSpPr>
          <p:cNvPr id="122" name="Shape 122"/>
          <p:cNvSpPr/>
          <p:nvPr/>
        </p:nvSpPr>
        <p:spPr>
          <a:xfrm>
            <a:off x="4298650" y="3830525"/>
            <a:ext cx="1985700" cy="544500"/>
          </a:xfrm>
          <a:prstGeom prst="chevron">
            <a:avLst>
              <a:gd name="adj" fmla="val 50000"/>
            </a:avLst>
          </a:prstGeom>
          <a:solidFill>
            <a:srgbClr val="38761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</a:rPr>
              <a:t>Autonomous Operation</a:t>
            </a:r>
          </a:p>
        </p:txBody>
      </p:sp>
      <p:sp>
        <p:nvSpPr>
          <p:cNvPr id="15" name="Shape 181"/>
          <p:cNvSpPr txBox="1">
            <a:spLocks noGrp="1"/>
          </p:cNvSpPr>
          <p:nvPr>
            <p:ph type="title"/>
          </p:nvPr>
        </p:nvSpPr>
        <p:spPr>
          <a:xfrm>
            <a:off x="311700" y="15867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980000"/>
                </a:solidFill>
              </a:rPr>
              <a:t>Smart Grid</a:t>
            </a:r>
            <a:endParaRPr lang="en" sz="2800" b="0" i="0" u="none" strike="noStrike" cap="none" dirty="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7642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3105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Modeling is central to engineering...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57175" y="844056"/>
            <a:ext cx="8229600" cy="77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Systems modeled with b</a:t>
            </a:r>
            <a:r>
              <a:rPr lang="en" sz="2400" b="0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asic equations that capture the phenomenon in a mathematical form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" name="Shape 189"/>
          <p:cNvGrpSpPr/>
          <p:nvPr/>
        </p:nvGrpSpPr>
        <p:grpSpPr>
          <a:xfrm>
            <a:off x="1192710" y="1621656"/>
            <a:ext cx="6758574" cy="1204463"/>
            <a:chOff x="457200" y="3126125"/>
            <a:chExt cx="8140899" cy="1585655"/>
          </a:xfrm>
        </p:grpSpPr>
        <p:pic>
          <p:nvPicPr>
            <p:cNvPr id="190" name="Shape 19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00787" y="3383300"/>
              <a:ext cx="1552499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Shape 19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7200" y="3230900"/>
              <a:ext cx="13239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Shape 19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1800" y="3396475"/>
              <a:ext cx="1506299" cy="114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Shape 19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2008" y="3520480"/>
              <a:ext cx="1226699" cy="1191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Shape 194"/>
            <p:cNvPicPr preferRelativeResize="0"/>
            <p:nvPr/>
          </p:nvPicPr>
          <p:blipFill rotWithShape="1">
            <a:blip r:embed="rId7">
              <a:alphaModFix/>
            </a:blip>
            <a:srcRect b="11103"/>
            <a:stretch/>
          </p:blipFill>
          <p:spPr>
            <a:xfrm>
              <a:off x="3657600" y="3840500"/>
              <a:ext cx="2073300" cy="85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Shape 19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933410" y="3126125"/>
              <a:ext cx="1108500" cy="971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6" name="Shape 196"/>
          <p:cNvGrpSpPr/>
          <p:nvPr/>
        </p:nvGrpSpPr>
        <p:grpSpPr>
          <a:xfrm>
            <a:off x="502199" y="3562775"/>
            <a:ext cx="7678558" cy="1526576"/>
            <a:chOff x="502199" y="3562775"/>
            <a:chExt cx="7678558" cy="1526576"/>
          </a:xfrm>
        </p:grpSpPr>
        <p:pic>
          <p:nvPicPr>
            <p:cNvPr id="197" name="Shape 19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02199" y="3562775"/>
              <a:ext cx="1695300" cy="1204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Shape 198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440432" y="3774451"/>
              <a:ext cx="1867800" cy="131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Shape 199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413750" y="3564728"/>
              <a:ext cx="1803900" cy="1200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Shape 200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441057" y="3780455"/>
              <a:ext cx="1739700" cy="1302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457175" y="2681975"/>
            <a:ext cx="8229600" cy="77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don’t have ‘basic equations’ for social, medical, behavioral, economic and other complex phenomena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641" y="4860270"/>
            <a:ext cx="2270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Guha</a:t>
            </a:r>
            <a:r>
              <a:rPr lang="en-US" dirty="0" smtClean="0"/>
              <a:t> </a:t>
            </a:r>
            <a:r>
              <a:rPr lang="en-US" dirty="0" err="1" smtClean="0"/>
              <a:t>Ramanthan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4724400" cy="111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3105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Empirical (Data-driven) modeling and its success…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505675" y="1345975"/>
            <a:ext cx="4898399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Take lots of data and fit the curve … (No causal equations required)</a:t>
            </a:r>
          </a:p>
          <a:p>
            <a:pPr marL="342900" marR="0" lvl="0" indent="-31750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Lots of data and compute power</a:t>
            </a:r>
          </a:p>
          <a:p>
            <a:pPr marL="342900" marR="0" lvl="0" indent="-31750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Massively successful in the last 10 years</a:t>
            </a:r>
          </a:p>
          <a:p>
            <a:pPr marL="742950" marR="0" lvl="1" indent="-273050" algn="l" rtl="0">
              <a:lnSpc>
                <a:spcPct val="100000"/>
              </a:lnSpc>
              <a:spcBef>
                <a:spcPts val="408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</a:pPr>
            <a:r>
              <a:rPr lang="en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Spell Correction</a:t>
            </a:r>
          </a:p>
          <a:p>
            <a:pPr marL="742950" marR="0" lvl="1" indent="-273050" algn="l" rtl="0">
              <a:lnSpc>
                <a:spcPct val="100000"/>
              </a:lnSpc>
              <a:spcBef>
                <a:spcPts val="408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</a:pPr>
            <a:r>
              <a:rPr lang="en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Web search and advertising</a:t>
            </a:r>
          </a:p>
          <a:p>
            <a:pPr marL="742950" marR="0" lvl="1" indent="-273050" algn="l" rtl="0">
              <a:lnSpc>
                <a:spcPct val="100000"/>
              </a:lnSpc>
              <a:spcBef>
                <a:spcPts val="408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</a:pPr>
            <a:r>
              <a:rPr lang="en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News feed</a:t>
            </a:r>
          </a:p>
          <a:p>
            <a:pPr marL="742950" marR="0" lvl="1" indent="-273050" algn="l" rtl="0">
              <a:lnSpc>
                <a:spcPct val="100000"/>
              </a:lnSpc>
              <a:spcBef>
                <a:spcPts val="408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</a:pPr>
            <a:r>
              <a:rPr lang="en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Perception: Vision, speech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408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(Mostly web-ecosystem products)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1601" y="193440"/>
            <a:ext cx="3962399" cy="11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9726" y="1468390"/>
            <a:ext cx="3034199" cy="173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54701" y="2577308"/>
            <a:ext cx="3289198" cy="246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21641" y="4860270"/>
            <a:ext cx="2270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Guha</a:t>
            </a:r>
            <a:r>
              <a:rPr lang="en-US" dirty="0" smtClean="0"/>
              <a:t> </a:t>
            </a:r>
            <a:r>
              <a:rPr lang="en-US" dirty="0" err="1" smtClean="0"/>
              <a:t>Ramanthan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311700" y="263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25000"/>
              <a:buFont typeface="Arial"/>
              <a:buNone/>
            </a:pPr>
            <a:r>
              <a:rPr lang="en" sz="2800" b="0" i="0" u="none" strike="noStrike" cap="none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The perfect convergence of factors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Data Availability</a:t>
            </a:r>
          </a:p>
          <a:p>
            <a:pPr marL="914400" marR="0" lvl="1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○"/>
            </a:pPr>
            <a:r>
              <a:rPr lang="en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Increased digitization of research</a:t>
            </a:r>
          </a:p>
          <a:p>
            <a:pPr marL="914400" marR="0" lvl="1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○"/>
            </a:pPr>
            <a:r>
              <a:rPr lang="en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Emergence of IoT and availability of </a:t>
            </a:r>
            <a:r>
              <a:rPr lang="en-US" sz="16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smart meter and </a:t>
            </a:r>
            <a:r>
              <a:rPr lang="en-US" sz="1600" dirty="0"/>
              <a:t>t</a:t>
            </a:r>
            <a:r>
              <a:rPr lang="en" sz="16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elemetry </a:t>
            </a:r>
            <a:r>
              <a:rPr lang="en-US" sz="1600" dirty="0"/>
              <a:t>d</a:t>
            </a:r>
            <a:r>
              <a:rPr lang="en" sz="16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ata</a:t>
            </a:r>
            <a:endParaRPr lang="en" sz="16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Economic Factors </a:t>
            </a:r>
          </a:p>
          <a:p>
            <a:pPr marL="914400" marR="0" lvl="1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○"/>
            </a:pPr>
            <a:r>
              <a:rPr lang="en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Cheap storage allows low cost preservation of data</a:t>
            </a:r>
          </a:p>
          <a:p>
            <a:pPr marL="914400" marR="0" lvl="1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○"/>
            </a:pPr>
            <a:r>
              <a:rPr lang="en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Cheap sensors allow for continuous collection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Awareness Factors</a:t>
            </a:r>
          </a:p>
          <a:p>
            <a:pPr marL="914400" marR="0" lvl="1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○"/>
            </a:pPr>
            <a:r>
              <a:rPr lang="en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Growing awareness of importance of research data </a:t>
            </a:r>
          </a:p>
          <a:p>
            <a:pPr marL="914400" marR="0" lvl="1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○"/>
            </a:pPr>
            <a:r>
              <a:rPr lang="en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Growing awareness of importance of sharing research data</a:t>
            </a:r>
          </a:p>
          <a:p>
            <a:pPr marL="914400" marR="0" lvl="1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○"/>
            </a:pPr>
            <a:r>
              <a:rPr lang="en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Growing awareness of importance of reproducibility of data driven research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593200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Successful Research Data</a:t>
            </a:r>
          </a:p>
        </p:txBody>
      </p:sp>
      <p:sp>
        <p:nvSpPr>
          <p:cNvPr id="241" name="Shape 241"/>
          <p:cNvSpPr/>
          <p:nvPr/>
        </p:nvSpPr>
        <p:spPr>
          <a:xfrm>
            <a:off x="4408650" y="1023050"/>
            <a:ext cx="1964099" cy="407700"/>
          </a:xfrm>
          <a:prstGeom prst="rect">
            <a:avLst/>
          </a:prstGeom>
          <a:solidFill>
            <a:srgbClr val="FFF2CC"/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Reproducible</a:t>
            </a:r>
          </a:p>
        </p:txBody>
      </p:sp>
      <p:sp>
        <p:nvSpPr>
          <p:cNvPr id="242" name="Shape 242"/>
          <p:cNvSpPr/>
          <p:nvPr/>
        </p:nvSpPr>
        <p:spPr>
          <a:xfrm>
            <a:off x="4408650" y="1485773"/>
            <a:ext cx="1964099" cy="407700"/>
          </a:xfrm>
          <a:prstGeom prst="rect">
            <a:avLst/>
          </a:prstGeom>
          <a:solidFill>
            <a:srgbClr val="FFF2CC"/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Reviewed</a:t>
            </a:r>
          </a:p>
        </p:txBody>
      </p:sp>
      <p:sp>
        <p:nvSpPr>
          <p:cNvPr id="243" name="Shape 243"/>
          <p:cNvSpPr/>
          <p:nvPr/>
        </p:nvSpPr>
        <p:spPr>
          <a:xfrm>
            <a:off x="4408650" y="1948497"/>
            <a:ext cx="1964099" cy="407700"/>
          </a:xfrm>
          <a:prstGeom prst="rect">
            <a:avLst/>
          </a:prstGeom>
          <a:solidFill>
            <a:srgbClr val="FFF2CC"/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Comprehensible</a:t>
            </a:r>
          </a:p>
        </p:txBody>
      </p:sp>
      <p:sp>
        <p:nvSpPr>
          <p:cNvPr id="244" name="Shape 244"/>
          <p:cNvSpPr/>
          <p:nvPr/>
        </p:nvSpPr>
        <p:spPr>
          <a:xfrm>
            <a:off x="4408650" y="2411221"/>
            <a:ext cx="1964099" cy="407700"/>
          </a:xfrm>
          <a:prstGeom prst="rect">
            <a:avLst/>
          </a:prstGeom>
          <a:solidFill>
            <a:srgbClr val="FCE5CD"/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Citable</a:t>
            </a:r>
          </a:p>
        </p:txBody>
      </p:sp>
      <p:sp>
        <p:nvSpPr>
          <p:cNvPr id="245" name="Shape 245"/>
          <p:cNvSpPr/>
          <p:nvPr/>
        </p:nvSpPr>
        <p:spPr>
          <a:xfrm>
            <a:off x="4408650" y="2873944"/>
            <a:ext cx="1964099" cy="407698"/>
          </a:xfrm>
          <a:prstGeom prst="rect">
            <a:avLst/>
          </a:prstGeom>
          <a:solidFill>
            <a:srgbClr val="FCE5CD"/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Discoverable</a:t>
            </a:r>
          </a:p>
        </p:txBody>
      </p:sp>
      <p:sp>
        <p:nvSpPr>
          <p:cNvPr id="246" name="Shape 246"/>
          <p:cNvSpPr/>
          <p:nvPr/>
        </p:nvSpPr>
        <p:spPr>
          <a:xfrm>
            <a:off x="4408650" y="3336667"/>
            <a:ext cx="1964099" cy="407700"/>
          </a:xfrm>
          <a:prstGeom prst="rect">
            <a:avLst/>
          </a:prstGeom>
          <a:solidFill>
            <a:srgbClr val="FCE5CD"/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Accessible</a:t>
            </a:r>
          </a:p>
        </p:txBody>
      </p:sp>
      <p:sp>
        <p:nvSpPr>
          <p:cNvPr id="247" name="Shape 247"/>
          <p:cNvSpPr/>
          <p:nvPr/>
        </p:nvSpPr>
        <p:spPr>
          <a:xfrm>
            <a:off x="4425582" y="3799392"/>
            <a:ext cx="1964099" cy="407700"/>
          </a:xfrm>
          <a:prstGeom prst="rect">
            <a:avLst/>
          </a:prstGeom>
          <a:solidFill>
            <a:srgbClr val="C9DAF8"/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Preserved</a:t>
            </a:r>
          </a:p>
        </p:txBody>
      </p:sp>
      <p:sp>
        <p:nvSpPr>
          <p:cNvPr id="248" name="Shape 248"/>
          <p:cNvSpPr/>
          <p:nvPr/>
        </p:nvSpPr>
        <p:spPr>
          <a:xfrm>
            <a:off x="4425582" y="4262116"/>
            <a:ext cx="1964099" cy="407700"/>
          </a:xfrm>
          <a:prstGeom prst="rect">
            <a:avLst/>
          </a:prstGeom>
          <a:solidFill>
            <a:srgbClr val="C9DAF8"/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Stored</a:t>
            </a:r>
          </a:p>
        </p:txBody>
      </p:sp>
      <p:sp>
        <p:nvSpPr>
          <p:cNvPr id="249" name="Shape 249"/>
          <p:cNvSpPr/>
          <p:nvPr/>
        </p:nvSpPr>
        <p:spPr>
          <a:xfrm>
            <a:off x="4408657" y="520666"/>
            <a:ext cx="1964099" cy="407698"/>
          </a:xfrm>
          <a:prstGeom prst="rect">
            <a:avLst/>
          </a:prstGeom>
          <a:solidFill>
            <a:srgbClr val="FFF2CC"/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Reusable</a:t>
            </a:r>
          </a:p>
        </p:txBody>
      </p:sp>
      <p:sp>
        <p:nvSpPr>
          <p:cNvPr id="250" name="Shape 250"/>
          <p:cNvSpPr/>
          <p:nvPr/>
        </p:nvSpPr>
        <p:spPr>
          <a:xfrm>
            <a:off x="3331350" y="3823823"/>
            <a:ext cx="850800" cy="846000"/>
          </a:xfrm>
          <a:prstGeom prst="rect">
            <a:avLst/>
          </a:prstGeom>
          <a:solidFill>
            <a:srgbClr val="C9DAF8"/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Saved</a:t>
            </a:r>
          </a:p>
        </p:txBody>
      </p:sp>
      <p:sp>
        <p:nvSpPr>
          <p:cNvPr id="251" name="Shape 251"/>
          <p:cNvSpPr/>
          <p:nvPr/>
        </p:nvSpPr>
        <p:spPr>
          <a:xfrm>
            <a:off x="3331350" y="2411225"/>
            <a:ext cx="850800" cy="1333200"/>
          </a:xfrm>
          <a:prstGeom prst="rect">
            <a:avLst/>
          </a:prstGeom>
          <a:solidFill>
            <a:srgbClr val="FCE5CD"/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Shared</a:t>
            </a:r>
          </a:p>
        </p:txBody>
      </p:sp>
      <p:sp>
        <p:nvSpPr>
          <p:cNvPr id="252" name="Shape 252"/>
          <p:cNvSpPr/>
          <p:nvPr/>
        </p:nvSpPr>
        <p:spPr>
          <a:xfrm>
            <a:off x="3331350" y="520675"/>
            <a:ext cx="850800" cy="1835400"/>
          </a:xfrm>
          <a:prstGeom prst="rect">
            <a:avLst/>
          </a:prstGeom>
          <a:solidFill>
            <a:srgbClr val="FFF2CC"/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Trusted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2292325" y="4938000"/>
            <a:ext cx="5786700" cy="20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25000"/>
              <a:buFont typeface="Georgia"/>
              <a:buNone/>
            </a:pPr>
            <a:r>
              <a:rPr lang="en" sz="600" b="0" i="1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10 aspects of highly effective research data, By Anita de Waard, Helena Cousijn, PhD, and IJsbrand Jan Aalbersberg, PhD     Elsevier,  Posted on 11 December 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1346075"/>
            <a:ext cx="3139200" cy="239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2000" dirty="0">
                <a:solidFill>
                  <a:schemeClr val="tx1"/>
                </a:solidFill>
              </a:rPr>
              <a:t>We believe we can manage grid data with a </a:t>
            </a:r>
            <a:r>
              <a:rPr lang="en" sz="2000" b="1" dirty="0">
                <a:solidFill>
                  <a:schemeClr val="tx1"/>
                </a:solidFill>
              </a:rPr>
              <a:t>schema-free graph database</a:t>
            </a:r>
            <a:r>
              <a:rPr lang="en" sz="2000" dirty="0">
                <a:solidFill>
                  <a:schemeClr val="tx1"/>
                </a:solidFill>
              </a:rPr>
              <a:t> that allows us to visually examine relationships, clustering, and orphan data and provide near real-time insights.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654675" y="4349975"/>
            <a:ext cx="4979700" cy="557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rgbClr val="000000"/>
                </a:solidFill>
              </a:rPr>
              <a:t>Early implementation of Pecan Street EV Data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0325" y="1346075"/>
            <a:ext cx="4628957" cy="30038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61"/>
          <p:cNvSpPr txBox="1">
            <a:spLocks/>
          </p:cNvSpPr>
          <p:nvPr/>
        </p:nvSpPr>
        <p:spPr>
          <a:xfrm>
            <a:off x="311700" y="108310"/>
            <a:ext cx="8578618" cy="99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Font typeface="Arial"/>
              <a:buNone/>
              <a:defRPr sz="2800" b="0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rgbClr val="980000"/>
              </a:buClr>
              <a:buFont typeface="Arial"/>
              <a:buNone/>
              <a:defRPr sz="2800">
                <a:solidFill>
                  <a:srgbClr val="980000"/>
                </a:solidFill>
              </a:defRPr>
            </a:lvl2pPr>
            <a:lvl3pPr lvl="2" indent="0">
              <a:spcBef>
                <a:spcPts val="0"/>
              </a:spcBef>
              <a:buClr>
                <a:srgbClr val="980000"/>
              </a:buClr>
              <a:buFont typeface="Arial"/>
              <a:buNone/>
              <a:defRPr sz="2800">
                <a:solidFill>
                  <a:srgbClr val="980000"/>
                </a:solidFill>
              </a:defRPr>
            </a:lvl3pPr>
            <a:lvl4pPr lvl="3" indent="0">
              <a:spcBef>
                <a:spcPts val="0"/>
              </a:spcBef>
              <a:buClr>
                <a:srgbClr val="980000"/>
              </a:buClr>
              <a:buFont typeface="Arial"/>
              <a:buNone/>
              <a:defRPr sz="2800">
                <a:solidFill>
                  <a:srgbClr val="980000"/>
                </a:solidFill>
              </a:defRPr>
            </a:lvl4pPr>
            <a:lvl5pPr lvl="4" indent="0">
              <a:spcBef>
                <a:spcPts val="0"/>
              </a:spcBef>
              <a:buClr>
                <a:srgbClr val="980000"/>
              </a:buClr>
              <a:buFont typeface="Arial"/>
              <a:buNone/>
              <a:defRPr sz="2800">
                <a:solidFill>
                  <a:srgbClr val="980000"/>
                </a:solidFill>
              </a:defRPr>
            </a:lvl5pPr>
            <a:lvl6pPr lvl="5" indent="0">
              <a:spcBef>
                <a:spcPts val="0"/>
              </a:spcBef>
              <a:buClr>
                <a:srgbClr val="980000"/>
              </a:buClr>
              <a:buFont typeface="Arial"/>
              <a:buNone/>
              <a:defRPr sz="2800">
                <a:solidFill>
                  <a:srgbClr val="980000"/>
                </a:solidFill>
              </a:defRPr>
            </a:lvl6pPr>
            <a:lvl7pPr lvl="6" indent="0">
              <a:spcBef>
                <a:spcPts val="0"/>
              </a:spcBef>
              <a:buClr>
                <a:srgbClr val="980000"/>
              </a:buClr>
              <a:buFont typeface="Arial"/>
              <a:buNone/>
              <a:defRPr sz="2800">
                <a:solidFill>
                  <a:srgbClr val="980000"/>
                </a:solidFill>
              </a:defRPr>
            </a:lvl7pPr>
            <a:lvl8pPr lvl="7" indent="0">
              <a:spcBef>
                <a:spcPts val="0"/>
              </a:spcBef>
              <a:buClr>
                <a:srgbClr val="980000"/>
              </a:buClr>
              <a:buFont typeface="Arial"/>
              <a:buNone/>
              <a:defRPr sz="2800">
                <a:solidFill>
                  <a:srgbClr val="980000"/>
                </a:solidFill>
              </a:defRPr>
            </a:lvl8pPr>
            <a:lvl9pPr lvl="8" indent="0">
              <a:spcBef>
                <a:spcPts val="0"/>
              </a:spcBef>
              <a:buClr>
                <a:srgbClr val="980000"/>
              </a:buClr>
              <a:buFont typeface="Arial"/>
              <a:buNone/>
              <a:defRPr sz="2800">
                <a:solidFill>
                  <a:srgbClr val="980000"/>
                </a:solidFill>
              </a:defRPr>
            </a:lvl9pPr>
          </a:lstStyle>
          <a:p>
            <a:pPr>
              <a:lnSpc>
                <a:spcPct val="115000"/>
              </a:lnSpc>
            </a:pPr>
            <a:r>
              <a:rPr lang="en-US" sz="2400" dirty="0" smtClean="0">
                <a:latin typeface="+mj-lt"/>
              </a:rPr>
              <a:t>Exploring new ways to bring together datasets: </a:t>
            </a:r>
          </a:p>
          <a:p>
            <a:pPr>
              <a:lnSpc>
                <a:spcPct val="115000"/>
              </a:lnSpc>
            </a:pPr>
            <a:r>
              <a:rPr lang="en-US" sz="2400" dirty="0" smtClean="0">
                <a:latin typeface="+mj-lt"/>
              </a:rPr>
              <a:t>“Reference by Description”</a:t>
            </a:r>
            <a:endParaRPr lang="e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4840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25000"/>
              <a:buFont typeface="Arial"/>
              <a:buNone/>
            </a:pPr>
            <a:r>
              <a:rPr lang="en" sz="2800" b="0" i="0" u="none" strike="noStrike" cap="none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Common Architecture and Product Ecosystem</a:t>
            </a:r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1035000"/>
            <a:ext cx="8839201" cy="836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8227" y="1871335"/>
            <a:ext cx="4272016" cy="319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4664</TotalTime>
  <Words>584</Words>
  <Application>Microsoft Macintosh PowerPoint</Application>
  <PresentationFormat>On-screen Show (16:9)</PresentationFormat>
  <Paragraphs>110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simple-light-2</vt:lpstr>
      <vt:lpstr>Grid Data Science  for Smart Grid</vt:lpstr>
      <vt:lpstr>Outline</vt:lpstr>
      <vt:lpstr>Smart Grid</vt:lpstr>
      <vt:lpstr>Modeling is central to engineering...</vt:lpstr>
      <vt:lpstr>Empirical (Data-driven) modeling and its success…</vt:lpstr>
      <vt:lpstr>The perfect convergence of factors</vt:lpstr>
      <vt:lpstr>Successful Research Data</vt:lpstr>
      <vt:lpstr>We believe we can manage grid data with a schema-free graph database that allows us to visually examine relationships, clustering, and orphan data and provide near real-time insights.</vt:lpstr>
      <vt:lpstr>Common Architecture and Product Ecosystem</vt:lpstr>
      <vt:lpstr>Distribution Grid as a key application space: VADER - Visualization and Analytics for DERs</vt:lpstr>
      <vt:lpstr>PowerPoint Presentation</vt:lpstr>
      <vt:lpstr>Multi-disciplinary innovative approach is needed to tackle challenges </vt:lpstr>
      <vt:lpstr>Key needs - Grid Data Science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Commons</dc:title>
  <cp:lastModifiedBy>l</cp:lastModifiedBy>
  <cp:revision>13</cp:revision>
  <dcterms:modified xsi:type="dcterms:W3CDTF">2017-05-25T20:05:47Z</dcterms:modified>
</cp:coreProperties>
</file>